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65" r:id="rId2"/>
    <p:sldId id="266" r:id="rId3"/>
    <p:sldId id="257" r:id="rId4"/>
    <p:sldId id="258" r:id="rId5"/>
    <p:sldId id="276" r:id="rId6"/>
    <p:sldId id="259" r:id="rId7"/>
    <p:sldId id="275" r:id="rId8"/>
    <p:sldId id="271" r:id="rId9"/>
    <p:sldId id="270" r:id="rId10"/>
    <p:sldId id="268" r:id="rId11"/>
    <p:sldId id="277" r:id="rId12"/>
    <p:sldId id="274" r:id="rId13"/>
    <p:sldId id="262" r:id="rId14"/>
    <p:sldId id="264" r:id="rId15"/>
  </p:sldIdLst>
  <p:sldSz cx="5854700" cy="3295650"/>
  <p:notesSz cx="5854700" cy="32956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1" autoAdjust="0"/>
    <p:restoredTop sz="94712" autoAdjust="0"/>
  </p:normalViewPr>
  <p:slideViewPr>
    <p:cSldViewPr>
      <p:cViewPr varScale="1">
        <p:scale>
          <a:sx n="160" d="100"/>
          <a:sy n="160" d="100"/>
        </p:scale>
        <p:origin x="1104" y="10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231" d="100"/>
          <a:sy n="231" d="100"/>
        </p:scale>
        <p:origin x="146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36825" cy="165100"/>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316288" y="0"/>
            <a:ext cx="2536825" cy="165100"/>
          </a:xfrm>
          <a:prstGeom prst="rect">
            <a:avLst/>
          </a:prstGeom>
        </p:spPr>
        <p:txBody>
          <a:bodyPr vert="horz" lIns="91440" tIns="45720" rIns="91440" bIns="45720" rtlCol="0"/>
          <a:lstStyle>
            <a:lvl1pPr algn="l">
              <a:defRPr sz="1200"/>
            </a:lvl1pPr>
          </a:lstStyle>
          <a:p>
            <a:fld id="{262F5950-2F47-47D6-B689-C03C74850EAD}" type="datetimeFigureOut">
              <a:rPr lang="ar-SA" smtClean="0"/>
              <a:t>05/07/1447</a:t>
            </a:fld>
            <a:endParaRPr lang="ar-SA"/>
          </a:p>
        </p:txBody>
      </p:sp>
      <p:sp>
        <p:nvSpPr>
          <p:cNvPr id="4" name="Slide Image Placeholder 3"/>
          <p:cNvSpPr>
            <a:spLocks noGrp="1" noRot="1" noChangeAspect="1"/>
          </p:cNvSpPr>
          <p:nvPr>
            <p:ph type="sldImg" idx="2"/>
          </p:nvPr>
        </p:nvSpPr>
        <p:spPr>
          <a:xfrm>
            <a:off x="1939925" y="412750"/>
            <a:ext cx="1974850" cy="111125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585788" y="1585913"/>
            <a:ext cx="4683125" cy="129857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ar-SA"/>
          </a:p>
        </p:txBody>
      </p:sp>
      <p:sp>
        <p:nvSpPr>
          <p:cNvPr id="6" name="Footer Placeholder 5"/>
          <p:cNvSpPr>
            <a:spLocks noGrp="1"/>
          </p:cNvSpPr>
          <p:nvPr>
            <p:ph type="ftr" sz="quarter" idx="4"/>
          </p:nvPr>
        </p:nvSpPr>
        <p:spPr>
          <a:xfrm>
            <a:off x="0" y="3130550"/>
            <a:ext cx="2536825" cy="165100"/>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316288" y="3130550"/>
            <a:ext cx="2536825" cy="165100"/>
          </a:xfrm>
          <a:prstGeom prst="rect">
            <a:avLst/>
          </a:prstGeom>
        </p:spPr>
        <p:txBody>
          <a:bodyPr vert="horz" lIns="91440" tIns="45720" rIns="91440" bIns="45720" rtlCol="0" anchor="b"/>
          <a:lstStyle>
            <a:lvl1pPr algn="l">
              <a:defRPr sz="1200"/>
            </a:lvl1pPr>
          </a:lstStyle>
          <a:p>
            <a:fld id="{86F98814-9C42-4852-829C-77C3E8F13C73}" type="slidenum">
              <a:rPr lang="ar-SA" smtClean="0"/>
              <a:t>‹#›</a:t>
            </a:fld>
            <a:endParaRPr lang="ar-SA"/>
          </a:p>
        </p:txBody>
      </p:sp>
    </p:spTree>
    <p:extLst>
      <p:ext uri="{BB962C8B-B14F-4D97-AF65-F5344CB8AC3E}">
        <p14:creationId xmlns:p14="http://schemas.microsoft.com/office/powerpoint/2010/main" val="579676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sz="2000" b="0" i="0">
                <a:solidFill>
                  <a:schemeClr val="bg1"/>
                </a:solidFill>
                <a:latin typeface="Cambria"/>
                <a:cs typeface="Cambria"/>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mbria"/>
                <a:cs typeface="Cambria"/>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12" y="8"/>
            <a:ext cx="5845810" cy="3288029"/>
          </a:xfrm>
          <a:custGeom>
            <a:avLst/>
            <a:gdLst/>
            <a:ahLst/>
            <a:cxnLst/>
            <a:rect l="l" t="t" r="r" b="b"/>
            <a:pathLst>
              <a:path w="5845810" h="3288029">
                <a:moveTo>
                  <a:pt x="5845240" y="0"/>
                </a:moveTo>
                <a:lnTo>
                  <a:pt x="0" y="0"/>
                </a:lnTo>
                <a:lnTo>
                  <a:pt x="0" y="3287938"/>
                </a:lnTo>
                <a:lnTo>
                  <a:pt x="5845240" y="3287938"/>
                </a:lnTo>
                <a:lnTo>
                  <a:pt x="584524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3022022" y="325279"/>
            <a:ext cx="2714216" cy="565542"/>
          </a:xfrm>
          <a:prstGeom prst="rect">
            <a:avLst/>
          </a:prstGeom>
        </p:spPr>
        <p:txBody>
          <a:bodyPr wrap="square" lIns="0" tIns="0" rIns="0" bIns="0">
            <a:spAutoFit/>
          </a:bodyPr>
          <a:lstStyle>
            <a:lvl1pPr>
              <a:defRPr sz="2000" b="0" i="0">
                <a:solidFill>
                  <a:schemeClr val="bg1"/>
                </a:solidFill>
                <a:latin typeface="Cambria"/>
                <a:cs typeface="Cambria"/>
              </a:defRPr>
            </a:lvl1pPr>
          </a:lstStyle>
          <a:p>
            <a:endParaRPr/>
          </a:p>
        </p:txBody>
      </p:sp>
      <p:sp>
        <p:nvSpPr>
          <p:cNvPr id="3" name="Holder 3"/>
          <p:cNvSpPr>
            <a:spLocks noGrp="1"/>
          </p:cNvSpPr>
          <p:nvPr>
            <p:ph type="body" idx="1"/>
          </p:nvPr>
        </p:nvSpPr>
        <p:spPr>
          <a:xfrm>
            <a:off x="292735" y="757999"/>
            <a:ext cx="5269230"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12/24/2025</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749300" cy="801370"/>
          </a:xfrm>
          <a:custGeom>
            <a:avLst/>
            <a:gdLst/>
            <a:ahLst/>
            <a:cxnLst/>
            <a:rect l="l" t="t" r="r" b="b"/>
            <a:pathLst>
              <a:path w="749300" h="801370">
                <a:moveTo>
                  <a:pt x="610284" y="0"/>
                </a:moveTo>
                <a:lnTo>
                  <a:pt x="0" y="0"/>
                </a:lnTo>
                <a:lnTo>
                  <a:pt x="0" y="714296"/>
                </a:lnTo>
                <a:lnTo>
                  <a:pt x="86618" y="800968"/>
                </a:lnTo>
                <a:lnTo>
                  <a:pt x="749176" y="138805"/>
                </a:lnTo>
                <a:lnTo>
                  <a:pt x="610284"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8" name="object 8"/>
          <p:cNvSpPr txBox="1">
            <a:spLocks noGrp="1"/>
          </p:cNvSpPr>
          <p:nvPr>
            <p:ph type="title"/>
          </p:nvPr>
        </p:nvSpPr>
        <p:spPr>
          <a:xfrm>
            <a:off x="15875" y="123825"/>
            <a:ext cx="5822950" cy="2179443"/>
          </a:xfrm>
          <a:prstGeom prst="rect">
            <a:avLst/>
          </a:prstGeom>
        </p:spPr>
        <p:txBody>
          <a:bodyPr vert="horz" wrap="square" lIns="0" tIns="78105" rIns="0" bIns="0" rtlCol="0">
            <a:spAutoFit/>
          </a:bodyPr>
          <a:lstStyle/>
          <a:p>
            <a:pPr algn="ctr"/>
            <a:r>
              <a:rPr lang="en-US" sz="1050" b="1" dirty="0">
                <a:effectLst/>
                <a:latin typeface="Arial" panose="020B0604020202020204" pitchFamily="34" charset="0"/>
                <a:ea typeface="Times New Roman" panose="02020603050405020304" pitchFamily="18" charset="0"/>
                <a:cs typeface="Arial" panose="020B0604020202020204" pitchFamily="34" charset="0"/>
              </a:rPr>
              <a:t>Kingdom of Saudi Arabia</a:t>
            </a:r>
            <a:br>
              <a:rPr lang="en-US" sz="1050" dirty="0">
                <a:effectLst/>
                <a:latin typeface="Calisto MT" panose="02040603050505030304" pitchFamily="18" charset="0"/>
                <a:ea typeface="Times New Roman" panose="02020603050405020304" pitchFamily="18" charset="0"/>
                <a:cs typeface="Arial" panose="020B0604020202020204" pitchFamily="34" charset="0"/>
              </a:rPr>
            </a:br>
            <a:r>
              <a:rPr lang="en-US" sz="1050" b="1" dirty="0">
                <a:effectLst/>
                <a:latin typeface="Arial" panose="020B0604020202020204" pitchFamily="34" charset="0"/>
                <a:ea typeface="Times New Roman" panose="02020603050405020304" pitchFamily="18" charset="0"/>
                <a:cs typeface="Arial" panose="020B0604020202020204" pitchFamily="34" charset="0"/>
              </a:rPr>
              <a:t>King Faisal University</a:t>
            </a:r>
            <a:br>
              <a:rPr lang="en-US" sz="1050" dirty="0">
                <a:effectLst/>
                <a:latin typeface="Calisto MT" panose="02040603050505030304" pitchFamily="18" charset="0"/>
                <a:ea typeface="Times New Roman" panose="02020603050405020304" pitchFamily="18" charset="0"/>
                <a:cs typeface="Arial" panose="020B0604020202020204" pitchFamily="34" charset="0"/>
              </a:rPr>
            </a:br>
            <a:r>
              <a:rPr lang="en-US" sz="1050" b="1" dirty="0">
                <a:effectLst/>
                <a:latin typeface="Arial" panose="020B0604020202020204" pitchFamily="34" charset="0"/>
                <a:ea typeface="Times New Roman" panose="02020603050405020304" pitchFamily="18" charset="0"/>
                <a:cs typeface="Arial" panose="020B0604020202020204" pitchFamily="34" charset="0"/>
              </a:rPr>
              <a:t> College of computer sciences &amp; Information technology</a:t>
            </a:r>
            <a:br>
              <a:rPr lang="en-US" sz="1050" dirty="0">
                <a:effectLst/>
                <a:latin typeface="Calisto MT" panose="02040603050505030304" pitchFamily="18" charset="0"/>
                <a:ea typeface="Times New Roman" panose="02020603050405020304" pitchFamily="18" charset="0"/>
                <a:cs typeface="Arial" panose="020B0604020202020204" pitchFamily="34" charset="0"/>
              </a:rPr>
            </a:br>
            <a:r>
              <a:rPr lang="en-US" sz="1050" b="1" dirty="0">
                <a:latin typeface="Arial" panose="020B0604020202020204" pitchFamily="34" charset="0"/>
                <a:cs typeface="Arial" panose="020B0604020202020204" pitchFamily="34" charset="0"/>
              </a:rPr>
              <a:t>Course name :</a:t>
            </a:r>
            <a:r>
              <a:rPr lang="en-US" sz="1050" b="1" dirty="0">
                <a:solidFill>
                  <a:srgbClr val="00206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050" b="1" dirty="0">
                <a:latin typeface="Arial" panose="020B0604020202020204" pitchFamily="34" charset="0"/>
                <a:cs typeface="Arial" panose="020B0604020202020204" pitchFamily="34" charset="0"/>
              </a:rPr>
              <a:t>Mobile and Wireless Networks</a:t>
            </a:r>
            <a:br>
              <a:rPr lang="en-US" sz="1050" b="1"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Project Title : Drone-to-Drone Collaboration for Agricultural</a:t>
            </a:r>
            <a:br>
              <a:rPr lang="en-US" sz="1050" b="1"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Surveillance</a:t>
            </a:r>
            <a:br>
              <a:rPr lang="en-US" sz="1050" b="1" dirty="0">
                <a:latin typeface="Arial" panose="020B0604020202020204" pitchFamily="34" charset="0"/>
                <a:cs typeface="Arial" panose="020B0604020202020204" pitchFamily="34" charset="0"/>
              </a:rPr>
            </a:br>
            <a:br>
              <a:rPr lang="en-US" sz="1050" b="1"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Instructor : Dr.</a:t>
            </a:r>
            <a:r>
              <a:rPr lang="en-US" sz="1050" b="1" dirty="0"/>
              <a:t> </a:t>
            </a:r>
            <a:r>
              <a:rPr lang="en-US" sz="1050" b="1" dirty="0">
                <a:latin typeface="Arial" panose="020B0604020202020204" pitchFamily="34" charset="0"/>
                <a:cs typeface="Arial" panose="020B0604020202020204" pitchFamily="34" charset="0"/>
              </a:rPr>
              <a:t>Abdullah </a:t>
            </a:r>
            <a:r>
              <a:rPr lang="en-US" sz="1050" b="1" dirty="0" err="1">
                <a:latin typeface="Arial" panose="020B0604020202020204" pitchFamily="34" charset="0"/>
                <a:cs typeface="Arial" panose="020B0604020202020204" pitchFamily="34" charset="0"/>
              </a:rPr>
              <a:t>Albuali</a:t>
            </a:r>
            <a:br>
              <a:rPr lang="en-US" sz="1050" b="1" dirty="0">
                <a:latin typeface="Arial" panose="020B0604020202020204" pitchFamily="34" charset="0"/>
                <a:cs typeface="Arial" panose="020B0604020202020204" pitchFamily="34" charset="0"/>
              </a:rPr>
            </a:br>
            <a:r>
              <a:rPr lang="en-US" sz="1050" b="1" dirty="0">
                <a:latin typeface="Arial" panose="020B0604020202020204" pitchFamily="34" charset="0"/>
                <a:cs typeface="Arial" panose="020B0604020202020204" pitchFamily="34" charset="0"/>
              </a:rPr>
              <a:t>Year : 2025 – 2026  </a:t>
            </a:r>
            <a:br>
              <a:rPr lang="en-US" sz="1050" dirty="0">
                <a:effectLst/>
                <a:latin typeface="Calisto MT" panose="02040603050505030304" pitchFamily="18" charset="0"/>
                <a:ea typeface="Times New Roman" panose="02020603050405020304" pitchFamily="18" charset="0"/>
                <a:cs typeface="Arial" panose="020B0604020202020204" pitchFamily="34" charset="0"/>
              </a:rPr>
            </a:br>
            <a:br>
              <a:rPr lang="en-US" sz="1050" b="1" dirty="0">
                <a:effectLst/>
                <a:latin typeface="Arial" panose="020B0604020202020204" pitchFamily="34" charset="0"/>
                <a:ea typeface="Times New Roman" panose="02020603050405020304" pitchFamily="18" charset="0"/>
                <a:cs typeface="Arial" panose="020B0604020202020204" pitchFamily="34" charset="0"/>
              </a:rPr>
            </a:br>
            <a:br>
              <a:rPr lang="en-US" sz="1050" b="1" dirty="0">
                <a:effectLst/>
                <a:latin typeface="Arial" panose="020B0604020202020204" pitchFamily="34" charset="0"/>
                <a:ea typeface="Times New Roman" panose="02020603050405020304" pitchFamily="18" charset="0"/>
                <a:cs typeface="Arial" panose="020B0604020202020204" pitchFamily="34" charset="0"/>
              </a:rPr>
            </a:br>
            <a:br>
              <a:rPr lang="en-US" sz="1050" dirty="0">
                <a:effectLst/>
                <a:latin typeface="Calisto MT" panose="02040603050505030304" pitchFamily="18" charset="0"/>
                <a:ea typeface="Times New Roman" panose="02020603050405020304" pitchFamily="18" charset="0"/>
                <a:cs typeface="Arial" panose="020B0604020202020204" pitchFamily="34" charset="0"/>
              </a:rPr>
            </a:br>
            <a:endParaRPr lang="en-US" sz="1050" dirty="0">
              <a:effectLst/>
              <a:latin typeface="Calisto MT" panose="02040603050505030304" pitchFamily="18" charset="0"/>
              <a:ea typeface="Times New Roman" panose="02020603050405020304" pitchFamily="18" charset="0"/>
              <a:cs typeface="Arial" panose="020B0604020202020204" pitchFamily="34" charset="0"/>
            </a:endParaRPr>
          </a:p>
        </p:txBody>
      </p:sp>
      <p:pic>
        <p:nvPicPr>
          <p:cNvPr id="15" name="Picture 14">
            <a:extLst>
              <a:ext uri="{FF2B5EF4-FFF2-40B4-BE49-F238E27FC236}">
                <a16:creationId xmlns:a16="http://schemas.microsoft.com/office/drawing/2014/main" id="{A4A82069-637E-D9D6-1CE9-F3C564EF5DD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504" y="256662"/>
            <a:ext cx="619034" cy="583624"/>
          </a:xfrm>
          <a:prstGeom prst="rect">
            <a:avLst/>
          </a:prstGeom>
          <a:noFill/>
          <a:ln>
            <a:noFill/>
          </a:ln>
        </p:spPr>
      </p:pic>
      <p:graphicFrame>
        <p:nvGraphicFramePr>
          <p:cNvPr id="16" name="Table 15">
            <a:extLst>
              <a:ext uri="{FF2B5EF4-FFF2-40B4-BE49-F238E27FC236}">
                <a16:creationId xmlns:a16="http://schemas.microsoft.com/office/drawing/2014/main" id="{4F80514D-839D-9E99-441E-452C1CBC1D9B}"/>
              </a:ext>
            </a:extLst>
          </p:cNvPr>
          <p:cNvGraphicFramePr>
            <a:graphicFrameLocks noGrp="1"/>
          </p:cNvGraphicFramePr>
          <p:nvPr>
            <p:extLst>
              <p:ext uri="{D42A27DB-BD31-4B8C-83A1-F6EECF244321}">
                <p14:modId xmlns:p14="http://schemas.microsoft.com/office/powerpoint/2010/main" val="3771628388"/>
              </p:ext>
            </p:extLst>
          </p:nvPr>
        </p:nvGraphicFramePr>
        <p:xfrm>
          <a:off x="1531579" y="2129742"/>
          <a:ext cx="2791542" cy="944818"/>
        </p:xfrm>
        <a:graphic>
          <a:graphicData uri="http://schemas.openxmlformats.org/drawingml/2006/table">
            <a:tbl>
              <a:tblPr rtl="1" firstRow="1" firstCol="1" bandRow="1">
                <a:tableStyleId>{69CF1AB2-1976-4502-BF36-3FF5EA218861}</a:tableStyleId>
              </a:tblPr>
              <a:tblGrid>
                <a:gridCol w="1340250">
                  <a:extLst>
                    <a:ext uri="{9D8B030D-6E8A-4147-A177-3AD203B41FA5}">
                      <a16:colId xmlns:a16="http://schemas.microsoft.com/office/drawing/2014/main" val="4116108982"/>
                    </a:ext>
                  </a:extLst>
                </a:gridCol>
                <a:gridCol w="1451292">
                  <a:extLst>
                    <a:ext uri="{9D8B030D-6E8A-4147-A177-3AD203B41FA5}">
                      <a16:colId xmlns:a16="http://schemas.microsoft.com/office/drawing/2014/main" val="3020246471"/>
                    </a:ext>
                  </a:extLst>
                </a:gridCol>
              </a:tblGrid>
              <a:tr h="117082">
                <a:tc>
                  <a:txBody>
                    <a:bodyPr/>
                    <a:lstStyle/>
                    <a:p>
                      <a:pPr marL="0" marR="0" algn="ctr" rtl="0">
                        <a:lnSpc>
                          <a:spcPct val="107000"/>
                        </a:lnSpc>
                        <a:spcBef>
                          <a:spcPts val="0"/>
                        </a:spcBef>
                        <a:spcAft>
                          <a:spcPts val="0"/>
                        </a:spcAft>
                        <a:tabLst>
                          <a:tab pos="1858010" algn="l"/>
                        </a:tabLst>
                      </a:pPr>
                      <a:r>
                        <a:rPr lang="en-US" sz="800" dirty="0">
                          <a:effectLst/>
                          <a:latin typeface="+mn-lt"/>
                          <a:ea typeface="Times New Roman" panose="02020603050405020304" pitchFamily="18" charset="0"/>
                          <a:cs typeface="Arial" panose="020B0604020202020204" pitchFamily="34" charset="0"/>
                        </a:rPr>
                        <a:t>ID</a:t>
                      </a:r>
                    </a:p>
                  </a:txBody>
                  <a:tcPr marL="68291" marR="68291" marT="0" marB="0" anchor="ctr"/>
                </a:tc>
                <a:tc>
                  <a:txBody>
                    <a:bodyPr/>
                    <a:lstStyle/>
                    <a:p>
                      <a:pPr marL="0" marR="0" algn="ctr" rtl="0">
                        <a:lnSpc>
                          <a:spcPct val="107000"/>
                        </a:lnSpc>
                        <a:spcBef>
                          <a:spcPts val="0"/>
                        </a:spcBef>
                        <a:spcAft>
                          <a:spcPts val="0"/>
                        </a:spcAft>
                        <a:tabLst>
                          <a:tab pos="1858010" algn="l"/>
                        </a:tabLst>
                      </a:pPr>
                      <a:r>
                        <a:rPr lang="en-US" sz="800" dirty="0">
                          <a:effectLst/>
                        </a:rPr>
                        <a:t>Student name</a:t>
                      </a:r>
                      <a:endParaRPr lang="en-US" sz="800" dirty="0">
                        <a:effectLst/>
                        <a:latin typeface="Calisto MT" panose="02040603050505030304" pitchFamily="18" charset="0"/>
                        <a:ea typeface="Times New Roman" panose="02020603050405020304" pitchFamily="18" charset="0"/>
                        <a:cs typeface="Arial" panose="020B0604020202020204" pitchFamily="34" charset="0"/>
                      </a:endParaRPr>
                    </a:p>
                  </a:txBody>
                  <a:tcPr marL="68291" marR="68291" marT="0" marB="0" anchor="ctr"/>
                </a:tc>
                <a:extLst>
                  <a:ext uri="{0D108BD9-81ED-4DB2-BD59-A6C34878D82A}">
                    <a16:rowId xmlns:a16="http://schemas.microsoft.com/office/drawing/2014/main" val="2446463601"/>
                  </a:ext>
                </a:extLst>
              </a:tr>
              <a:tr h="240094">
                <a:tc>
                  <a:txBody>
                    <a:bodyPr/>
                    <a:lstStyle/>
                    <a:p>
                      <a:pPr marL="0" marR="0" algn="ctr" rtl="0">
                        <a:lnSpc>
                          <a:spcPct val="110000"/>
                        </a:lnSpc>
                        <a:spcBef>
                          <a:spcPts val="0"/>
                        </a:spcBef>
                        <a:spcAft>
                          <a:spcPts val="0"/>
                        </a:spcAft>
                      </a:pPr>
                      <a:r>
                        <a:rPr lang="en-US" sz="900" b="1" dirty="0">
                          <a:effectLst/>
                          <a:latin typeface="Arial" panose="020B0604020202020204" pitchFamily="34" charset="0"/>
                          <a:ea typeface="Times New Roman" panose="02020603050405020304" pitchFamily="18" charset="0"/>
                          <a:cs typeface="Arial" panose="020B0604020202020204" pitchFamily="34" charset="0"/>
                        </a:rPr>
                        <a:t>222422533</a:t>
                      </a:r>
                      <a:endParaRPr lang="en-US" sz="900" dirty="0">
                        <a:effectLst/>
                        <a:latin typeface="Calisto MT" panose="0204060305050503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0">
                        <a:lnSpc>
                          <a:spcPct val="110000"/>
                        </a:lnSpc>
                        <a:spcBef>
                          <a:spcPts val="0"/>
                        </a:spcBef>
                        <a:spcAft>
                          <a:spcPts val="0"/>
                        </a:spcAft>
                      </a:pPr>
                      <a:r>
                        <a:rPr lang="en-US" sz="800" b="1" dirty="0">
                          <a:effectLst/>
                          <a:latin typeface="Arial" panose="020B0604020202020204" pitchFamily="34" charset="0"/>
                          <a:ea typeface="Times New Roman" panose="02020603050405020304" pitchFamily="18" charset="0"/>
                          <a:cs typeface="Arial" panose="020B0604020202020204" pitchFamily="34" charset="0"/>
                        </a:rPr>
                        <a:t>Kumait </a:t>
                      </a:r>
                      <a:r>
                        <a:rPr lang="en-US" sz="800" b="1" dirty="0">
                          <a:effectLst/>
                          <a:latin typeface="Arial" panose="020B0604020202020204" pitchFamily="34" charset="0"/>
                          <a:ea typeface="+mn-ea"/>
                          <a:cs typeface="Arial" panose="020B0604020202020204" pitchFamily="34" charset="0"/>
                        </a:rPr>
                        <a:t>Mohammed</a:t>
                      </a:r>
                      <a:r>
                        <a:rPr lang="en-US" sz="800" b="1" dirty="0">
                          <a:effectLst/>
                          <a:latin typeface="Arial" panose="020B0604020202020204" pitchFamily="34" charset="0"/>
                          <a:ea typeface="Times New Roman" panose="02020603050405020304" pitchFamily="18" charset="0"/>
                          <a:cs typeface="Arial" panose="020B0604020202020204" pitchFamily="34" charset="0"/>
                        </a:rPr>
                        <a:t> </a:t>
                      </a:r>
                      <a:endParaRPr lang="en-US" sz="800" dirty="0">
                        <a:effectLst/>
                        <a:latin typeface="Calisto MT" panose="0204060305050503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05969242"/>
                  </a:ext>
                </a:extLst>
              </a:tr>
              <a:tr h="266254">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900" b="1" dirty="0">
                          <a:solidFill>
                            <a:schemeClr val="dk1"/>
                          </a:solidFill>
                          <a:effectLst/>
                          <a:latin typeface="Arial" panose="020B0604020202020204" pitchFamily="34" charset="0"/>
                          <a:ea typeface="+mn-ea"/>
                          <a:cs typeface="Arial" panose="020B0604020202020204" pitchFamily="34" charset="0"/>
                        </a:rPr>
                        <a:t>222422268</a:t>
                      </a:r>
                      <a:endParaRPr lang="en-US" sz="9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ctr" rtl="0">
                        <a:lnSpc>
                          <a:spcPct val="110000"/>
                        </a:lnSpc>
                        <a:spcBef>
                          <a:spcPts val="0"/>
                        </a:spcBef>
                        <a:spcAft>
                          <a:spcPts val="0"/>
                        </a:spcAft>
                      </a:pPr>
                      <a:endParaRPr lang="en-US" sz="9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800" b="1" dirty="0">
                          <a:effectLst/>
                          <a:latin typeface="Arial" panose="020B0604020202020204" pitchFamily="34" charset="0"/>
                          <a:ea typeface="Times New Roman" panose="02020603050405020304" pitchFamily="18" charset="0"/>
                          <a:cs typeface="Arial" panose="020B0604020202020204" pitchFamily="34" charset="0"/>
                        </a:rPr>
                        <a:t> </a:t>
                      </a:r>
                      <a:r>
                        <a:rPr lang="en-US" sz="800" b="1" dirty="0">
                          <a:solidFill>
                            <a:schemeClr val="dk1"/>
                          </a:solidFill>
                          <a:effectLst/>
                          <a:latin typeface="Arial" panose="020B0604020202020204" pitchFamily="34" charset="0"/>
                          <a:ea typeface="+mn-ea"/>
                          <a:cs typeface="Arial" panose="020B0604020202020204" pitchFamily="34" charset="0"/>
                        </a:rPr>
                        <a:t>Ahmad Eyad </a:t>
                      </a:r>
                      <a:endParaRPr lang="en-US" sz="8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ctr" rtl="0">
                        <a:lnSpc>
                          <a:spcPct val="110000"/>
                        </a:lnSpc>
                        <a:spcBef>
                          <a:spcPts val="0"/>
                        </a:spcBef>
                        <a:spcAft>
                          <a:spcPts val="0"/>
                        </a:spcAft>
                      </a:pPr>
                      <a:endParaRPr lang="en-US" sz="8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0808282"/>
                  </a:ext>
                </a:extLst>
              </a:tr>
              <a:tr h="266254">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ar-SA" sz="900" b="1" dirty="0"/>
                        <a:t>222411247</a:t>
                      </a:r>
                    </a:p>
                    <a:p>
                      <a:pPr marL="0" marR="0" algn="ctr" rtl="0">
                        <a:lnSpc>
                          <a:spcPct val="110000"/>
                        </a:lnSpc>
                        <a:spcBef>
                          <a:spcPts val="0"/>
                        </a:spcBef>
                        <a:spcAft>
                          <a:spcPts val="0"/>
                        </a:spcAft>
                      </a:pPr>
                      <a:endParaRPr lang="en-US" sz="9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800" b="1" kern="1200" dirty="0">
                          <a:solidFill>
                            <a:schemeClr val="dk1"/>
                          </a:solidFill>
                          <a:latin typeface="+mn-lt"/>
                          <a:ea typeface="+mn-ea"/>
                          <a:cs typeface="+mn-cs"/>
                        </a:rPr>
                        <a:t>Naif</a:t>
                      </a:r>
                      <a:r>
                        <a:rPr lang="en-US" sz="800" b="1" dirty="0">
                          <a:solidFill>
                            <a:srgbClr val="272525"/>
                          </a:solidFill>
                          <a:latin typeface="Inter" pitchFamily="34" charset="0"/>
                          <a:ea typeface="Inter" pitchFamily="34" charset="-122"/>
                          <a:cs typeface="Inter" pitchFamily="34" charset="-120"/>
                        </a:rPr>
                        <a:t> </a:t>
                      </a:r>
                      <a:r>
                        <a:rPr lang="en-US" sz="800" b="1" kern="1200" dirty="0" err="1">
                          <a:solidFill>
                            <a:schemeClr val="dk1"/>
                          </a:solidFill>
                          <a:latin typeface="+mn-lt"/>
                          <a:ea typeface="+mn-ea"/>
                          <a:cs typeface="+mn-cs"/>
                        </a:rPr>
                        <a:t>Almqhwai</a:t>
                      </a:r>
                      <a:endParaRPr lang="ar-SA" sz="800" b="1" kern="1200" dirty="0">
                        <a:solidFill>
                          <a:schemeClr val="dk1"/>
                        </a:solidFill>
                        <a:latin typeface="+mn-lt"/>
                        <a:ea typeface="+mn-ea"/>
                        <a:cs typeface="+mn-cs"/>
                      </a:endParaRPr>
                    </a:p>
                    <a:p>
                      <a:pPr marL="0" marR="0" algn="ctr" rtl="0">
                        <a:lnSpc>
                          <a:spcPct val="110000"/>
                        </a:lnSpc>
                        <a:spcBef>
                          <a:spcPts val="0"/>
                        </a:spcBef>
                        <a:spcAft>
                          <a:spcPts val="0"/>
                        </a:spcAft>
                      </a:pPr>
                      <a:endParaRPr lang="en-US" sz="800" b="1"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5143290"/>
                  </a:ext>
                </a:extLst>
              </a:tr>
            </a:tbl>
          </a:graphicData>
        </a:graphic>
      </p:graphicFrame>
    </p:spTree>
    <p:extLst>
      <p:ext uri="{BB962C8B-B14F-4D97-AF65-F5344CB8AC3E}">
        <p14:creationId xmlns:p14="http://schemas.microsoft.com/office/powerpoint/2010/main" val="187856078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a:extLst>
              <a:ext uri="{FF2B5EF4-FFF2-40B4-BE49-F238E27FC236}">
                <a16:creationId xmlns:a16="http://schemas.microsoft.com/office/drawing/2014/main" id="{B0FC3998-212E-62F8-C489-5A3D4B2E2DA0}"/>
              </a:ext>
            </a:extLst>
          </p:cNvPr>
          <p:cNvGrpSpPr/>
          <p:nvPr/>
        </p:nvGrpSpPr>
        <p:grpSpPr>
          <a:xfrm>
            <a:off x="36231" y="23974"/>
            <a:ext cx="571500" cy="1111250"/>
            <a:chOff x="1512" y="1009211"/>
            <a:chExt cx="571500" cy="1111250"/>
          </a:xfrm>
        </p:grpSpPr>
        <p:sp>
          <p:nvSpPr>
            <p:cNvPr id="4" name="object 4">
              <a:extLst>
                <a:ext uri="{FF2B5EF4-FFF2-40B4-BE49-F238E27FC236}">
                  <a16:creationId xmlns:a16="http://schemas.microsoft.com/office/drawing/2014/main" id="{B209D7F9-D612-A25B-8DA3-F36E92C21386}"/>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solidFill>
                <a:schemeClr val="accent1"/>
              </a:solidFill>
            </a:ln>
          </p:spPr>
          <p:txBody>
            <a:bodyPr wrap="square" lIns="0" tIns="0" rIns="0" bIns="0" rtlCol="0"/>
            <a:lstStyle/>
            <a:p>
              <a:endParaRPr/>
            </a:p>
          </p:txBody>
        </p:sp>
        <p:sp>
          <p:nvSpPr>
            <p:cNvPr id="5" name="object 5">
              <a:extLst>
                <a:ext uri="{FF2B5EF4-FFF2-40B4-BE49-F238E27FC236}">
                  <a16:creationId xmlns:a16="http://schemas.microsoft.com/office/drawing/2014/main" id="{F99AFF0E-E93B-80C8-1FED-7202F4182867}"/>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solidFill>
                <a:schemeClr val="accent1"/>
              </a:solidFill>
            </a:ln>
          </p:spPr>
          <p:txBody>
            <a:bodyPr wrap="square" lIns="0" tIns="0" rIns="0" bIns="0" rtlCol="0"/>
            <a:lstStyle/>
            <a:p>
              <a:endParaRPr/>
            </a:p>
          </p:txBody>
        </p:sp>
      </p:grpSp>
      <p:sp>
        <p:nvSpPr>
          <p:cNvPr id="6" name="object 2">
            <a:extLst>
              <a:ext uri="{FF2B5EF4-FFF2-40B4-BE49-F238E27FC236}">
                <a16:creationId xmlns:a16="http://schemas.microsoft.com/office/drawing/2014/main" id="{19C9FBB7-A214-78C5-6154-9EA8D3A29C2D}"/>
              </a:ext>
            </a:extLst>
          </p:cNvPr>
          <p:cNvSpPr/>
          <p:nvPr/>
        </p:nvSpPr>
        <p:spPr>
          <a:xfrm>
            <a:off x="4771390" y="20731"/>
            <a:ext cx="1083310" cy="541655"/>
          </a:xfrm>
          <a:custGeom>
            <a:avLst/>
            <a:gdLst/>
            <a:ahLst/>
            <a:cxnLst/>
            <a:rect l="l" t="t" r="r" b="b"/>
            <a:pathLst>
              <a:path w="1083310" h="541655">
                <a:moveTo>
                  <a:pt x="1082975" y="0"/>
                </a:moveTo>
                <a:lnTo>
                  <a:pt x="0" y="0"/>
                </a:lnTo>
                <a:lnTo>
                  <a:pt x="541483" y="541483"/>
                </a:lnTo>
                <a:lnTo>
                  <a:pt x="1082975" y="0"/>
                </a:lnTo>
                <a:close/>
              </a:path>
            </a:pathLst>
          </a:custGeom>
          <a:blipFill>
            <a:blip r:embed="rId2" cstate="print">
              <a:extLst>
                <a:ext uri="{28A0092B-C50C-407E-A947-70E740481C1C}">
                  <a14:useLocalDpi xmlns:a14="http://schemas.microsoft.com/office/drawing/2010/main" val="0"/>
                </a:ext>
              </a:extLst>
            </a:blip>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nvGrpSpPr>
          <p:cNvPr id="7" name="object 2">
            <a:extLst>
              <a:ext uri="{FF2B5EF4-FFF2-40B4-BE49-F238E27FC236}">
                <a16:creationId xmlns:a16="http://schemas.microsoft.com/office/drawing/2014/main" id="{38A4681E-9B57-D6CC-B0B5-A14446333C23}"/>
              </a:ext>
            </a:extLst>
          </p:cNvPr>
          <p:cNvGrpSpPr/>
          <p:nvPr/>
        </p:nvGrpSpPr>
        <p:grpSpPr>
          <a:xfrm rot="16200000">
            <a:off x="-211125" y="805560"/>
            <a:ext cx="1111520" cy="617221"/>
            <a:chOff x="3636172" y="0"/>
            <a:chExt cx="1111520" cy="617221"/>
          </a:xfrm>
        </p:grpSpPr>
        <p:sp>
          <p:nvSpPr>
            <p:cNvPr id="8" name="object 3">
              <a:extLst>
                <a:ext uri="{FF2B5EF4-FFF2-40B4-BE49-F238E27FC236}">
                  <a16:creationId xmlns:a16="http://schemas.microsoft.com/office/drawing/2014/main" id="{0CD09F2F-7699-8ADC-F9D0-CC177C7E8CC5}"/>
                </a:ext>
              </a:extLst>
            </p:cNvPr>
            <p:cNvSpPr/>
            <p:nvPr/>
          </p:nvSpPr>
          <p:spPr>
            <a:xfrm>
              <a:off x="3807257" y="1"/>
              <a:ext cx="940435" cy="617220"/>
            </a:xfrm>
            <a:custGeom>
              <a:avLst/>
              <a:gdLst/>
              <a:ahLst/>
              <a:cxnLst/>
              <a:rect l="l" t="t" r="r" b="b"/>
              <a:pathLst>
                <a:path w="940435" h="617220">
                  <a:moveTo>
                    <a:pt x="878825" y="0"/>
                  </a:moveTo>
                  <a:lnTo>
                    <a:pt x="233037" y="0"/>
                  </a:lnTo>
                  <a:lnTo>
                    <a:pt x="0" y="233050"/>
                  </a:lnTo>
                  <a:lnTo>
                    <a:pt x="384505" y="616768"/>
                  </a:lnTo>
                  <a:lnTo>
                    <a:pt x="940112" y="61185"/>
                  </a:lnTo>
                  <a:lnTo>
                    <a:pt x="878825"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9" name="object 4">
              <a:extLst>
                <a:ext uri="{FF2B5EF4-FFF2-40B4-BE49-F238E27FC236}">
                  <a16:creationId xmlns:a16="http://schemas.microsoft.com/office/drawing/2014/main" id="{67B72D3F-B4B6-5BE4-8241-3DC160A84B34}"/>
                </a:ext>
              </a:extLst>
            </p:cNvPr>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sp>
        <p:nvSpPr>
          <p:cNvPr id="11" name="TextBox 10">
            <a:extLst>
              <a:ext uri="{FF2B5EF4-FFF2-40B4-BE49-F238E27FC236}">
                <a16:creationId xmlns:a16="http://schemas.microsoft.com/office/drawing/2014/main" id="{281738F4-7630-D957-0DB6-29ABB79BA225}"/>
              </a:ext>
            </a:extLst>
          </p:cNvPr>
          <p:cNvSpPr txBox="1"/>
          <p:nvPr/>
        </p:nvSpPr>
        <p:spPr>
          <a:xfrm>
            <a:off x="1612900" y="262094"/>
            <a:ext cx="2628900" cy="338554"/>
          </a:xfrm>
          <a:prstGeom prst="rect">
            <a:avLst/>
          </a:prstGeom>
          <a:noFill/>
        </p:spPr>
        <p:txBody>
          <a:bodyPr wrap="square">
            <a:spAutoFit/>
          </a:bodyPr>
          <a:lstStyle/>
          <a:p>
            <a:pPr marL="12700" lvl="0" algn="ctr" rtl="1">
              <a:spcBef>
                <a:spcPts val="125"/>
              </a:spcBef>
            </a:pPr>
            <a:r>
              <a:rPr lang="en-US" sz="1600" b="1" dirty="0">
                <a:solidFill>
                  <a:schemeClr val="bg1"/>
                </a:solidFill>
              </a:rPr>
              <a:t>Performance Metrics </a:t>
            </a:r>
            <a:endParaRPr lang="en-US" sz="1200" b="1" dirty="0">
              <a:solidFill>
                <a:schemeClr val="bg1"/>
              </a:solidFill>
            </a:endParaRPr>
          </a:p>
        </p:txBody>
      </p:sp>
      <p:sp>
        <p:nvSpPr>
          <p:cNvPr id="12" name="object 14">
            <a:extLst>
              <a:ext uri="{FF2B5EF4-FFF2-40B4-BE49-F238E27FC236}">
                <a16:creationId xmlns:a16="http://schemas.microsoft.com/office/drawing/2014/main" id="{0B6F5930-40DF-E8A7-334D-CB91452213D4}"/>
              </a:ext>
            </a:extLst>
          </p:cNvPr>
          <p:cNvSpPr/>
          <p:nvPr/>
        </p:nvSpPr>
        <p:spPr>
          <a:xfrm>
            <a:off x="1965484" y="585707"/>
            <a:ext cx="1923732"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a:p>
        </p:txBody>
      </p:sp>
      <p:sp>
        <p:nvSpPr>
          <p:cNvPr id="2" name="Text 2">
            <a:extLst>
              <a:ext uri="{FF2B5EF4-FFF2-40B4-BE49-F238E27FC236}">
                <a16:creationId xmlns:a16="http://schemas.microsoft.com/office/drawing/2014/main" id="{8FD10F74-53DA-B8E5-B8BA-0CBACDF0CC8C}"/>
              </a:ext>
            </a:extLst>
          </p:cNvPr>
          <p:cNvSpPr/>
          <p:nvPr/>
        </p:nvSpPr>
        <p:spPr>
          <a:xfrm>
            <a:off x="-54541" y="1292263"/>
            <a:ext cx="1715416" cy="428181"/>
          </a:xfrm>
          <a:prstGeom prst="rect">
            <a:avLst/>
          </a:prstGeom>
          <a:noFill/>
          <a:ln/>
        </p:spPr>
        <p:txBody>
          <a:bodyPr wrap="none" lIns="0" tIns="0" rIns="0" bIns="0" rtlCol="0" anchor="t"/>
          <a:lstStyle/>
          <a:p>
            <a:pPr algn="ctr">
              <a:lnSpc>
                <a:spcPts val="4291"/>
              </a:lnSpc>
            </a:pPr>
            <a:endParaRPr lang="en-US" sz="2800" dirty="0">
              <a:solidFill>
                <a:schemeClr val="bg1"/>
              </a:solidFill>
            </a:endParaRPr>
          </a:p>
        </p:txBody>
      </p:sp>
      <p:sp>
        <p:nvSpPr>
          <p:cNvPr id="23" name="TextBox 22">
            <a:extLst>
              <a:ext uri="{FF2B5EF4-FFF2-40B4-BE49-F238E27FC236}">
                <a16:creationId xmlns:a16="http://schemas.microsoft.com/office/drawing/2014/main" id="{84A35A37-28F8-59F9-E834-0315BC545B1D}"/>
              </a:ext>
            </a:extLst>
          </p:cNvPr>
          <p:cNvSpPr txBox="1"/>
          <p:nvPr/>
        </p:nvSpPr>
        <p:spPr>
          <a:xfrm>
            <a:off x="803167" y="809000"/>
            <a:ext cx="4648200" cy="1980029"/>
          </a:xfrm>
          <a:prstGeom prst="rect">
            <a:avLst/>
          </a:prstGeom>
          <a:noFill/>
        </p:spPr>
        <p:txBody>
          <a:bodyPr wrap="square">
            <a:spAutoFit/>
          </a:bodyPr>
          <a:lstStyle/>
          <a:p>
            <a:pPr marL="342900" marR="0" lvl="0" indent="-342900" algn="just" rtl="0">
              <a:buFont typeface="Symbol" panose="05050102010706020507" pitchFamily="18" charset="2"/>
              <a:buChar char=""/>
            </a:pPr>
            <a:endParaRPr lang="en-US" sz="1050" b="1" dirty="0">
              <a:solidFill>
                <a:schemeClr val="bg1"/>
              </a:solidFill>
              <a:effectLst/>
              <a:latin typeface="Times New Roman" panose="02020603050405020304" pitchFamily="18" charset="0"/>
              <a:ea typeface="SimSun" panose="02010600030101010101" pitchFamily="2" charset="-122"/>
            </a:endParaRPr>
          </a:p>
          <a:p>
            <a:pPr marL="184150" indent="-171450" algn="l" rtl="0">
              <a:spcBef>
                <a:spcPts val="125"/>
              </a:spcBef>
              <a:buFont typeface="Arial" panose="020B0604020202020204" pitchFamily="34" charset="0"/>
              <a:buChar char="•"/>
            </a:pPr>
            <a:r>
              <a:rPr lang="en-US" sz="1000" b="1" dirty="0">
                <a:solidFill>
                  <a:schemeClr val="bg1"/>
                </a:solidFill>
              </a:rPr>
              <a:t>Coverage Accuracy (%) = 100%</a:t>
            </a:r>
          </a:p>
          <a:p>
            <a:pPr marL="12700" algn="l" rtl="0">
              <a:spcBef>
                <a:spcPts val="125"/>
              </a:spcBef>
            </a:pPr>
            <a:r>
              <a:rPr lang="en-US" sz="900" dirty="0">
                <a:solidFill>
                  <a:schemeClr val="bg1"/>
                </a:solidFill>
              </a:rPr>
              <a:t>     Percentage of the field scanned by Drone 1</a:t>
            </a:r>
          </a:p>
          <a:p>
            <a:pPr marL="12700" algn="l" rtl="0">
              <a:spcBef>
                <a:spcPts val="125"/>
              </a:spcBef>
            </a:pPr>
            <a:r>
              <a:rPr lang="en-US" sz="900" dirty="0">
                <a:solidFill>
                  <a:schemeClr val="bg1"/>
                </a:solidFill>
              </a:rPr>
              <a:t>	</a:t>
            </a:r>
          </a:p>
          <a:p>
            <a:pPr marL="184150" marR="0" indent="-171450" algn="l" rtl="0">
              <a:spcBef>
                <a:spcPts val="125"/>
              </a:spcBef>
              <a:buFont typeface="Arial" panose="020B0604020202020204" pitchFamily="34" charset="0"/>
              <a:buChar char="•"/>
            </a:pPr>
            <a:r>
              <a:rPr lang="en-US" sz="1000" b="1" dirty="0">
                <a:solidFill>
                  <a:schemeClr val="bg1"/>
                </a:solidFill>
              </a:rPr>
              <a:t>Response Time (seconds) = 0.35 – 0.60 sec per cluster </a:t>
            </a:r>
          </a:p>
          <a:p>
            <a:pPr marL="12700" marR="0" algn="l" rtl="0">
              <a:spcBef>
                <a:spcPts val="125"/>
              </a:spcBef>
            </a:pPr>
            <a:r>
              <a:rPr lang="en-US" sz="900" dirty="0">
                <a:solidFill>
                  <a:schemeClr val="bg1"/>
                </a:solidFill>
              </a:rPr>
              <a:t>     Time taken by Drone 2 to navigate from its current position to each infected zone.</a:t>
            </a:r>
          </a:p>
          <a:p>
            <a:pPr marL="12700" marR="0" algn="l" rtl="0">
              <a:spcBef>
                <a:spcPts val="125"/>
              </a:spcBef>
            </a:pPr>
            <a:endParaRPr lang="en-US" sz="900" dirty="0">
              <a:solidFill>
                <a:schemeClr val="bg1"/>
              </a:solidFill>
            </a:endParaRPr>
          </a:p>
          <a:p>
            <a:pPr marL="184150" marR="0" indent="-171450" algn="l" rtl="0">
              <a:spcBef>
                <a:spcPts val="125"/>
              </a:spcBef>
              <a:buFont typeface="Arial" panose="020B0604020202020204" pitchFamily="34" charset="0"/>
              <a:buChar char="•"/>
            </a:pPr>
            <a:r>
              <a:rPr lang="en-US" sz="1000" b="1" dirty="0">
                <a:solidFill>
                  <a:schemeClr val="bg1"/>
                </a:solidFill>
              </a:rPr>
              <a:t>Spray Accuracy (%) = 62 – 81% by cluster shape </a:t>
            </a:r>
          </a:p>
          <a:p>
            <a:pPr marL="12700" marR="0" algn="l" rtl="1">
              <a:spcBef>
                <a:spcPts val="125"/>
              </a:spcBef>
            </a:pPr>
            <a:r>
              <a:rPr lang="en-US" sz="900" dirty="0">
                <a:solidFill>
                  <a:schemeClr val="bg1"/>
                </a:solidFill>
              </a:rPr>
              <a:t>      Measures how well the spray cone overlaps the actual infected area. </a:t>
            </a:r>
          </a:p>
          <a:p>
            <a:pPr marL="12700" marR="0" algn="l" rtl="1">
              <a:spcBef>
                <a:spcPts val="125"/>
              </a:spcBef>
            </a:pPr>
            <a:r>
              <a:rPr lang="en-US" sz="900" dirty="0">
                <a:solidFill>
                  <a:schemeClr val="bg1"/>
                </a:solidFill>
              </a:rPr>
              <a:t>  </a:t>
            </a:r>
          </a:p>
          <a:p>
            <a:pPr marL="184150" marR="0" indent="-171450" algn="l" rtl="0">
              <a:spcBef>
                <a:spcPts val="125"/>
              </a:spcBef>
              <a:buFont typeface="Arial" panose="020B0604020202020204" pitchFamily="34" charset="0"/>
              <a:buChar char="•"/>
            </a:pPr>
            <a:r>
              <a:rPr lang="en-US" sz="1000" b="1" dirty="0">
                <a:solidFill>
                  <a:schemeClr val="bg1"/>
                </a:solidFill>
              </a:rPr>
              <a:t>Battery Usage (%) 86 – 92% </a:t>
            </a:r>
          </a:p>
          <a:p>
            <a:pPr marL="12700" marR="0" algn="l" rtl="1">
              <a:spcBef>
                <a:spcPts val="125"/>
              </a:spcBef>
            </a:pPr>
            <a:r>
              <a:rPr lang="en-US" sz="900" dirty="0">
                <a:solidFill>
                  <a:schemeClr val="bg1"/>
                </a:solidFill>
              </a:rPr>
              <a:t>      Battery reduction based on flight distance and scanning duration.</a:t>
            </a:r>
          </a:p>
        </p:txBody>
      </p:sp>
    </p:spTree>
    <p:extLst>
      <p:ext uri="{BB962C8B-B14F-4D97-AF65-F5344CB8AC3E}">
        <p14:creationId xmlns:p14="http://schemas.microsoft.com/office/powerpoint/2010/main" val="287390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99513B-75E6-7350-F109-93FD3D95983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AFCFF0DB-472E-4ECC-A84D-2858C1636B99}"/>
              </a:ext>
            </a:extLst>
          </p:cNvPr>
          <p:cNvGrpSpPr/>
          <p:nvPr/>
        </p:nvGrpSpPr>
        <p:grpSpPr>
          <a:xfrm>
            <a:off x="3823868" y="939"/>
            <a:ext cx="2030833" cy="3294711"/>
            <a:chOff x="3329332" y="937"/>
            <a:chExt cx="2516127" cy="3285490"/>
          </a:xfrm>
        </p:grpSpPr>
        <p:sp>
          <p:nvSpPr>
            <p:cNvPr id="4" name="object 4">
              <a:extLst>
                <a:ext uri="{FF2B5EF4-FFF2-40B4-BE49-F238E27FC236}">
                  <a16:creationId xmlns:a16="http://schemas.microsoft.com/office/drawing/2014/main" id="{D8B6B16E-B4CF-784F-0E8D-60FB92FC4350}"/>
                </a:ext>
              </a:extLst>
            </p:cNvPr>
            <p:cNvSpPr/>
            <p:nvPr/>
          </p:nvSpPr>
          <p:spPr>
            <a:xfrm>
              <a:off x="3329332" y="579644"/>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6" name="object 6">
              <a:extLst>
                <a:ext uri="{FF2B5EF4-FFF2-40B4-BE49-F238E27FC236}">
                  <a16:creationId xmlns:a16="http://schemas.microsoft.com/office/drawing/2014/main" id="{372D26D1-79B5-E967-AF54-69F4A9AC8A68}"/>
                </a:ext>
              </a:extLst>
            </p:cNvPr>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
        <p:nvSpPr>
          <p:cNvPr id="13" name="Title 12">
            <a:extLst>
              <a:ext uri="{FF2B5EF4-FFF2-40B4-BE49-F238E27FC236}">
                <a16:creationId xmlns:a16="http://schemas.microsoft.com/office/drawing/2014/main" id="{E38FE1A3-33CA-AF99-93B6-F2A436522493}"/>
              </a:ext>
            </a:extLst>
          </p:cNvPr>
          <p:cNvSpPr>
            <a:spLocks noGrp="1"/>
          </p:cNvSpPr>
          <p:nvPr>
            <p:ph type="title"/>
          </p:nvPr>
        </p:nvSpPr>
        <p:spPr>
          <a:xfrm>
            <a:off x="4183957" y="1432381"/>
            <a:ext cx="1509494" cy="215444"/>
          </a:xfrm>
        </p:spPr>
        <p:txBody>
          <a:bodyPr/>
          <a:lstStyle/>
          <a:p>
            <a:pPr algn="ctr"/>
            <a:r>
              <a:rPr lang="en-US" sz="1400" b="1" dirty="0">
                <a:latin typeface="+mj-lt"/>
              </a:rPr>
              <a:t> </a:t>
            </a:r>
          </a:p>
        </p:txBody>
      </p:sp>
      <p:sp>
        <p:nvSpPr>
          <p:cNvPr id="10" name="object 14">
            <a:extLst>
              <a:ext uri="{FF2B5EF4-FFF2-40B4-BE49-F238E27FC236}">
                <a16:creationId xmlns:a16="http://schemas.microsoft.com/office/drawing/2014/main" id="{B7933E7E-E5B4-3236-C6F2-A45FF98E62C0}"/>
              </a:ext>
            </a:extLst>
          </p:cNvPr>
          <p:cNvSpPr/>
          <p:nvPr/>
        </p:nvSpPr>
        <p:spPr>
          <a:xfrm rot="5400000">
            <a:off x="-1158610" y="1658066"/>
            <a:ext cx="28956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5" name="TextBox 4">
            <a:extLst>
              <a:ext uri="{FF2B5EF4-FFF2-40B4-BE49-F238E27FC236}">
                <a16:creationId xmlns:a16="http://schemas.microsoft.com/office/drawing/2014/main" id="{4DC5252C-3C0C-B170-3322-2BF2EA13426B}"/>
              </a:ext>
            </a:extLst>
          </p:cNvPr>
          <p:cNvSpPr txBox="1"/>
          <p:nvPr/>
        </p:nvSpPr>
        <p:spPr>
          <a:xfrm>
            <a:off x="3833804" y="1401603"/>
            <a:ext cx="2209800" cy="307777"/>
          </a:xfrm>
          <a:prstGeom prst="rect">
            <a:avLst/>
          </a:prstGeom>
          <a:noFill/>
        </p:spPr>
        <p:txBody>
          <a:bodyPr wrap="square" rtlCol="1">
            <a:spAutoFit/>
          </a:bodyPr>
          <a:lstStyle/>
          <a:p>
            <a:pPr marL="12700" lvl="0" algn="ctr" rtl="1">
              <a:spcBef>
                <a:spcPts val="125"/>
              </a:spcBef>
            </a:pPr>
            <a:r>
              <a:rPr lang="en-US" sz="1400" b="1" dirty="0">
                <a:solidFill>
                  <a:schemeClr val="bg1"/>
                </a:solidFill>
              </a:rPr>
              <a:t>Results</a:t>
            </a:r>
            <a:endParaRPr lang="en-US" sz="1400" b="1" dirty="0">
              <a:solidFill>
                <a:schemeClr val="bg1"/>
              </a:solidFill>
              <a:latin typeface="+mj-lt"/>
              <a:ea typeface="+mj-ea"/>
            </a:endParaRPr>
          </a:p>
        </p:txBody>
      </p:sp>
      <p:pic>
        <p:nvPicPr>
          <p:cNvPr id="3" name="Picture 2" descr="A grid of lines on a black background&#10;&#10;AI-generated content may be incorrect.">
            <a:extLst>
              <a:ext uri="{FF2B5EF4-FFF2-40B4-BE49-F238E27FC236}">
                <a16:creationId xmlns:a16="http://schemas.microsoft.com/office/drawing/2014/main" id="{A488504A-FBAA-3C74-1190-E99A63D2A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349" y="240371"/>
            <a:ext cx="2857677" cy="1253441"/>
          </a:xfrm>
          <a:prstGeom prst="rect">
            <a:avLst/>
          </a:prstGeom>
        </p:spPr>
      </p:pic>
      <p:pic>
        <p:nvPicPr>
          <p:cNvPr id="7" name="Picture 6">
            <a:extLst>
              <a:ext uri="{FF2B5EF4-FFF2-40B4-BE49-F238E27FC236}">
                <a16:creationId xmlns:a16="http://schemas.microsoft.com/office/drawing/2014/main" id="{BA5A5EB1-2154-9C90-9932-64EECBFF2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76" y="1614768"/>
            <a:ext cx="1642332" cy="1504490"/>
          </a:xfrm>
          <a:prstGeom prst="rect">
            <a:avLst/>
          </a:prstGeom>
        </p:spPr>
      </p:pic>
      <p:pic>
        <p:nvPicPr>
          <p:cNvPr id="8" name="Picture 7">
            <a:extLst>
              <a:ext uri="{FF2B5EF4-FFF2-40B4-BE49-F238E27FC236}">
                <a16:creationId xmlns:a16="http://schemas.microsoft.com/office/drawing/2014/main" id="{90E126CA-2F77-2E75-3E21-220FCC3B80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303" y="1617569"/>
            <a:ext cx="1433771" cy="1437710"/>
          </a:xfrm>
          <a:prstGeom prst="rect">
            <a:avLst/>
          </a:prstGeom>
        </p:spPr>
      </p:pic>
    </p:spTree>
    <p:extLst>
      <p:ext uri="{BB962C8B-B14F-4D97-AF65-F5344CB8AC3E}">
        <p14:creationId xmlns:p14="http://schemas.microsoft.com/office/powerpoint/2010/main" val="25989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8EF46-E46A-48A4-0E2C-7057B4822841}"/>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9A1E4DF-251A-9098-6DCC-EEBB7AB7BE36}"/>
              </a:ext>
            </a:extLst>
          </p:cNvPr>
          <p:cNvGrpSpPr/>
          <p:nvPr/>
        </p:nvGrpSpPr>
        <p:grpSpPr>
          <a:xfrm>
            <a:off x="6387" y="95735"/>
            <a:ext cx="571500" cy="1111250"/>
            <a:chOff x="1512" y="1009211"/>
            <a:chExt cx="571500" cy="1111250"/>
          </a:xfrm>
        </p:grpSpPr>
        <p:sp>
          <p:nvSpPr>
            <p:cNvPr id="4" name="object 4">
              <a:extLst>
                <a:ext uri="{FF2B5EF4-FFF2-40B4-BE49-F238E27FC236}">
                  <a16:creationId xmlns:a16="http://schemas.microsoft.com/office/drawing/2014/main" id="{596C4157-090C-4C64-A0AC-98BEC7A4AC6D}"/>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solidFill>
                <a:schemeClr val="accent1"/>
              </a:solidFill>
            </a:ln>
          </p:spPr>
          <p:txBody>
            <a:bodyPr wrap="square" lIns="0" tIns="0" rIns="0" bIns="0" rtlCol="0"/>
            <a:lstStyle/>
            <a:p>
              <a:endParaRPr/>
            </a:p>
          </p:txBody>
        </p:sp>
        <p:sp>
          <p:nvSpPr>
            <p:cNvPr id="5" name="object 5">
              <a:extLst>
                <a:ext uri="{FF2B5EF4-FFF2-40B4-BE49-F238E27FC236}">
                  <a16:creationId xmlns:a16="http://schemas.microsoft.com/office/drawing/2014/main" id="{766581E3-6972-E0D5-6CDF-AD0CD45835EF}"/>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solidFill>
                <a:schemeClr val="accent1"/>
              </a:solidFill>
            </a:ln>
          </p:spPr>
          <p:txBody>
            <a:bodyPr wrap="square" lIns="0" tIns="0" rIns="0" bIns="0" rtlCol="0"/>
            <a:lstStyle/>
            <a:p>
              <a:endParaRPr/>
            </a:p>
          </p:txBody>
        </p:sp>
      </p:grpSp>
      <p:sp>
        <p:nvSpPr>
          <p:cNvPr id="6" name="object 2">
            <a:extLst>
              <a:ext uri="{FF2B5EF4-FFF2-40B4-BE49-F238E27FC236}">
                <a16:creationId xmlns:a16="http://schemas.microsoft.com/office/drawing/2014/main" id="{17532D45-0D71-7EC8-4BDB-51B9E627F450}"/>
              </a:ext>
            </a:extLst>
          </p:cNvPr>
          <p:cNvSpPr/>
          <p:nvPr/>
        </p:nvSpPr>
        <p:spPr>
          <a:xfrm>
            <a:off x="36232" y="10058"/>
            <a:ext cx="1083310" cy="541655"/>
          </a:xfrm>
          <a:custGeom>
            <a:avLst/>
            <a:gdLst/>
            <a:ahLst/>
            <a:cxnLst/>
            <a:rect l="l" t="t" r="r" b="b"/>
            <a:pathLst>
              <a:path w="1083310" h="541655">
                <a:moveTo>
                  <a:pt x="1082975" y="0"/>
                </a:moveTo>
                <a:lnTo>
                  <a:pt x="0" y="0"/>
                </a:lnTo>
                <a:lnTo>
                  <a:pt x="541483" y="541483"/>
                </a:lnTo>
                <a:lnTo>
                  <a:pt x="1082975" y="0"/>
                </a:lnTo>
                <a:close/>
              </a:path>
            </a:pathLst>
          </a:custGeom>
          <a:blipFill>
            <a:blip r:embed="rId2" cstate="print">
              <a:extLst>
                <a:ext uri="{28A0092B-C50C-407E-A947-70E740481C1C}">
                  <a14:useLocalDpi xmlns:a14="http://schemas.microsoft.com/office/drawing/2010/main" val="0"/>
                </a:ext>
              </a:extLst>
            </a:blip>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nvGrpSpPr>
          <p:cNvPr id="7" name="object 2">
            <a:extLst>
              <a:ext uri="{FF2B5EF4-FFF2-40B4-BE49-F238E27FC236}">
                <a16:creationId xmlns:a16="http://schemas.microsoft.com/office/drawing/2014/main" id="{79C36D8E-3108-A210-3DB7-06CBCF3E902F}"/>
              </a:ext>
            </a:extLst>
          </p:cNvPr>
          <p:cNvGrpSpPr/>
          <p:nvPr/>
        </p:nvGrpSpPr>
        <p:grpSpPr>
          <a:xfrm rot="5400000">
            <a:off x="4985983" y="257073"/>
            <a:ext cx="1111250" cy="617220"/>
            <a:chOff x="3636172" y="0"/>
            <a:chExt cx="1111250" cy="617220"/>
          </a:xfrm>
        </p:grpSpPr>
        <p:sp>
          <p:nvSpPr>
            <p:cNvPr id="8" name="object 3">
              <a:extLst>
                <a:ext uri="{FF2B5EF4-FFF2-40B4-BE49-F238E27FC236}">
                  <a16:creationId xmlns:a16="http://schemas.microsoft.com/office/drawing/2014/main" id="{2868FB9E-CD21-04F4-2FF1-BFA89B805313}"/>
                </a:ext>
              </a:extLst>
            </p:cNvPr>
            <p:cNvSpPr/>
            <p:nvPr/>
          </p:nvSpPr>
          <p:spPr>
            <a:xfrm>
              <a:off x="3807256" y="0"/>
              <a:ext cx="940435" cy="617220"/>
            </a:xfrm>
            <a:custGeom>
              <a:avLst/>
              <a:gdLst/>
              <a:ahLst/>
              <a:cxnLst/>
              <a:rect l="l" t="t" r="r" b="b"/>
              <a:pathLst>
                <a:path w="940435" h="617220">
                  <a:moveTo>
                    <a:pt x="878825" y="0"/>
                  </a:moveTo>
                  <a:lnTo>
                    <a:pt x="233037" y="0"/>
                  </a:lnTo>
                  <a:lnTo>
                    <a:pt x="0" y="233050"/>
                  </a:lnTo>
                  <a:lnTo>
                    <a:pt x="384505" y="616768"/>
                  </a:lnTo>
                  <a:lnTo>
                    <a:pt x="940112" y="61185"/>
                  </a:lnTo>
                  <a:lnTo>
                    <a:pt x="878825"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9" name="object 4">
              <a:extLst>
                <a:ext uri="{FF2B5EF4-FFF2-40B4-BE49-F238E27FC236}">
                  <a16:creationId xmlns:a16="http://schemas.microsoft.com/office/drawing/2014/main" id="{441E59E6-6C39-78D2-02FA-4B65D5B6D92E}"/>
                </a:ext>
              </a:extLst>
            </p:cNvPr>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sp>
        <p:nvSpPr>
          <p:cNvPr id="11" name="TextBox 10">
            <a:extLst>
              <a:ext uri="{FF2B5EF4-FFF2-40B4-BE49-F238E27FC236}">
                <a16:creationId xmlns:a16="http://schemas.microsoft.com/office/drawing/2014/main" id="{ADBA8708-26C1-ACBE-785D-D3A03E14F53F}"/>
              </a:ext>
            </a:extLst>
          </p:cNvPr>
          <p:cNvSpPr txBox="1"/>
          <p:nvPr/>
        </p:nvSpPr>
        <p:spPr>
          <a:xfrm>
            <a:off x="1965483" y="152223"/>
            <a:ext cx="1923733" cy="456343"/>
          </a:xfrm>
          <a:prstGeom prst="rect">
            <a:avLst/>
          </a:prstGeom>
          <a:noFill/>
        </p:spPr>
        <p:txBody>
          <a:bodyPr wrap="square">
            <a:spAutoFit/>
          </a:bodyPr>
          <a:lstStyle/>
          <a:p>
            <a:pPr marL="457200" marR="0" lvl="1" algn="l" rtl="0">
              <a:lnSpc>
                <a:spcPct val="200000"/>
              </a:lnSpc>
              <a:spcAft>
                <a:spcPts val="600"/>
              </a:spcAft>
              <a:buSzPts val="1200"/>
            </a:pPr>
            <a:r>
              <a:rPr lang="en-US" sz="1400" b="1" dirty="0">
                <a:solidFill>
                  <a:schemeClr val="bg1"/>
                </a:solidFill>
              </a:rPr>
              <a:t>Discussion</a:t>
            </a:r>
            <a:r>
              <a:rPr lang="en-US" sz="1100" b="1" dirty="0"/>
              <a:t> </a:t>
            </a:r>
            <a:endParaRPr lang="en-US" sz="300" dirty="0">
              <a:solidFill>
                <a:schemeClr val="bg1"/>
              </a:solidFill>
              <a:effectLst/>
              <a:latin typeface="Calisto MT" panose="02040603050505030304" pitchFamily="18" charset="0"/>
              <a:ea typeface="Times New Roman" panose="02020603050405020304" pitchFamily="18" charset="0"/>
              <a:cs typeface="Arial" panose="020B0604020202020204" pitchFamily="34" charset="0"/>
            </a:endParaRPr>
          </a:p>
        </p:txBody>
      </p:sp>
      <p:sp>
        <p:nvSpPr>
          <p:cNvPr id="12" name="object 14">
            <a:extLst>
              <a:ext uri="{FF2B5EF4-FFF2-40B4-BE49-F238E27FC236}">
                <a16:creationId xmlns:a16="http://schemas.microsoft.com/office/drawing/2014/main" id="{548BBF16-7A9D-B5C8-95DB-78EBECDF1F4B}"/>
              </a:ext>
            </a:extLst>
          </p:cNvPr>
          <p:cNvSpPr/>
          <p:nvPr/>
        </p:nvSpPr>
        <p:spPr>
          <a:xfrm>
            <a:off x="1965484" y="585707"/>
            <a:ext cx="1923732"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a:p>
        </p:txBody>
      </p:sp>
      <p:sp>
        <p:nvSpPr>
          <p:cNvPr id="10" name="TextBox 9">
            <a:extLst>
              <a:ext uri="{FF2B5EF4-FFF2-40B4-BE49-F238E27FC236}">
                <a16:creationId xmlns:a16="http://schemas.microsoft.com/office/drawing/2014/main" id="{0BF0B3A0-9FE6-CD35-F5C5-6CCB98D762E0}"/>
              </a:ext>
            </a:extLst>
          </p:cNvPr>
          <p:cNvSpPr txBox="1"/>
          <p:nvPr/>
        </p:nvSpPr>
        <p:spPr>
          <a:xfrm>
            <a:off x="1464739" y="1100156"/>
            <a:ext cx="2926976" cy="1015663"/>
          </a:xfrm>
          <a:prstGeom prst="rect">
            <a:avLst/>
          </a:prstGeom>
          <a:noFill/>
        </p:spPr>
        <p:txBody>
          <a:bodyPr wrap="square">
            <a:spAutoFit/>
          </a:bodyPr>
          <a:lstStyle/>
          <a:p>
            <a:pPr algn="just"/>
            <a:r>
              <a:rPr lang="en-US" sz="1200" dirty="0">
                <a:solidFill>
                  <a:schemeClr val="bg1"/>
                </a:solidFill>
                <a:effectLst/>
                <a:latin typeface="Times New Roman" panose="02020603050405020304" pitchFamily="18" charset="0"/>
                <a:ea typeface="SimSun" panose="02010600030101010101" pitchFamily="2" charset="-122"/>
              </a:rPr>
              <a:t>The experiments indicate that the two-drone system is able to identify and cure infected areas in the field successfully. Simple threshold Drone 1 is capable of scanning the entire farm and identifying low-NDVI areas</a:t>
            </a:r>
            <a:endParaRPr lang="ar-SA" sz="1200" dirty="0">
              <a:solidFill>
                <a:schemeClr val="bg1"/>
              </a:solidFill>
            </a:endParaRPr>
          </a:p>
        </p:txBody>
      </p:sp>
    </p:spTree>
    <p:extLst>
      <p:ext uri="{BB962C8B-B14F-4D97-AF65-F5344CB8AC3E}">
        <p14:creationId xmlns:p14="http://schemas.microsoft.com/office/powerpoint/2010/main" val="207577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object 2"/>
          <p:cNvGrpSpPr/>
          <p:nvPr/>
        </p:nvGrpSpPr>
        <p:grpSpPr>
          <a:xfrm>
            <a:off x="4741808" y="996188"/>
            <a:ext cx="1111250" cy="617220"/>
            <a:chOff x="3636172" y="0"/>
            <a:chExt cx="1111250" cy="617220"/>
          </a:xfrm>
        </p:grpSpPr>
        <p:sp>
          <p:nvSpPr>
            <p:cNvPr id="3" name="object 3"/>
            <p:cNvSpPr/>
            <p:nvPr/>
          </p:nvSpPr>
          <p:spPr>
            <a:xfrm>
              <a:off x="3807256" y="0"/>
              <a:ext cx="940435" cy="617220"/>
            </a:xfrm>
            <a:custGeom>
              <a:avLst/>
              <a:gdLst/>
              <a:ahLst/>
              <a:cxnLst/>
              <a:rect l="l" t="t" r="r" b="b"/>
              <a:pathLst>
                <a:path w="940435" h="617220">
                  <a:moveTo>
                    <a:pt x="878825" y="0"/>
                  </a:moveTo>
                  <a:lnTo>
                    <a:pt x="233037" y="0"/>
                  </a:lnTo>
                  <a:lnTo>
                    <a:pt x="0" y="233050"/>
                  </a:lnTo>
                  <a:lnTo>
                    <a:pt x="384505" y="616768"/>
                  </a:lnTo>
                  <a:lnTo>
                    <a:pt x="940112" y="61185"/>
                  </a:lnTo>
                  <a:lnTo>
                    <a:pt x="878825"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4" name="object 4"/>
            <p:cNvSpPr/>
            <p:nvPr/>
          </p:nvSpPr>
          <p:spPr>
            <a:xfrm>
              <a:off x="3636172" y="0"/>
              <a:ext cx="465455" cy="263525"/>
            </a:xfrm>
            <a:custGeom>
              <a:avLst/>
              <a:gdLst/>
              <a:ahLst/>
              <a:cxnLst/>
              <a:rect l="l" t="t" r="r" b="b"/>
              <a:pathLst>
                <a:path w="465454" h="263525">
                  <a:moveTo>
                    <a:pt x="464890" y="0"/>
                  </a:moveTo>
                  <a:lnTo>
                    <a:pt x="61173" y="0"/>
                  </a:lnTo>
                  <a:lnTo>
                    <a:pt x="0" y="61173"/>
                  </a:lnTo>
                  <a:lnTo>
                    <a:pt x="201472" y="263426"/>
                  </a:lnTo>
                  <a:lnTo>
                    <a:pt x="464890"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grpSp>
        <p:nvGrpSpPr>
          <p:cNvPr id="5" name="object 5"/>
          <p:cNvGrpSpPr/>
          <p:nvPr/>
        </p:nvGrpSpPr>
        <p:grpSpPr>
          <a:xfrm>
            <a:off x="1512" y="0"/>
            <a:ext cx="2156460" cy="2384425"/>
            <a:chOff x="1512" y="0"/>
            <a:chExt cx="2156460" cy="2384425"/>
          </a:xfrm>
          <a:blipFill>
            <a:blip r:embed="rId3">
              <a:extLst>
                <a:ext uri="{28A0092B-C50C-407E-A947-70E740481C1C}">
                  <a14:useLocalDpi xmlns:a14="http://schemas.microsoft.com/office/drawing/2010/main" val="0"/>
                </a:ext>
              </a:extLst>
            </a:blip>
            <a:stretch>
              <a:fillRect/>
            </a:stretch>
          </a:blipFill>
        </p:grpSpPr>
        <p:sp>
          <p:nvSpPr>
            <p:cNvPr id="6" name="object 6"/>
            <p:cNvSpPr/>
            <p:nvPr/>
          </p:nvSpPr>
          <p:spPr>
            <a:xfrm>
              <a:off x="1706462" y="0"/>
              <a:ext cx="451484" cy="389890"/>
            </a:xfrm>
            <a:custGeom>
              <a:avLst/>
              <a:gdLst/>
              <a:ahLst/>
              <a:cxnLst/>
              <a:rect l="l" t="t" r="r" b="b"/>
              <a:pathLst>
                <a:path w="451485" h="389890">
                  <a:moveTo>
                    <a:pt x="451375" y="0"/>
                  </a:moveTo>
                  <a:lnTo>
                    <a:pt x="327853" y="0"/>
                  </a:lnTo>
                  <a:lnTo>
                    <a:pt x="0" y="328147"/>
                  </a:lnTo>
                  <a:lnTo>
                    <a:pt x="61438" y="389583"/>
                  </a:lnTo>
                  <a:lnTo>
                    <a:pt x="451375"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7" name="object 7"/>
            <p:cNvSpPr/>
            <p:nvPr/>
          </p:nvSpPr>
          <p:spPr>
            <a:xfrm>
              <a:off x="922592" y="193548"/>
              <a:ext cx="1111250" cy="1111250"/>
            </a:xfrm>
            <a:custGeom>
              <a:avLst/>
              <a:gdLst/>
              <a:ahLst/>
              <a:cxnLst/>
              <a:rect l="l" t="t" r="r" b="b"/>
              <a:pathLst>
                <a:path w="1111250" h="1111250">
                  <a:moveTo>
                    <a:pt x="555997" y="0"/>
                  </a:moveTo>
                  <a:lnTo>
                    <a:pt x="0" y="555604"/>
                  </a:lnTo>
                  <a:lnTo>
                    <a:pt x="555997" y="1111209"/>
                  </a:lnTo>
                  <a:lnTo>
                    <a:pt x="1111197" y="555604"/>
                  </a:lnTo>
                  <a:lnTo>
                    <a:pt x="555997"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8" name="object 8"/>
            <p:cNvSpPr/>
            <p:nvPr/>
          </p:nvSpPr>
          <p:spPr>
            <a:xfrm>
              <a:off x="1512" y="322993"/>
              <a:ext cx="1429385" cy="2061210"/>
            </a:xfrm>
            <a:custGeom>
              <a:avLst/>
              <a:gdLst/>
              <a:ahLst/>
              <a:cxnLst/>
              <a:rect l="l" t="t" r="r" b="b"/>
              <a:pathLst>
                <a:path w="1429385" h="2061210">
                  <a:moveTo>
                    <a:pt x="398644" y="0"/>
                  </a:moveTo>
                  <a:lnTo>
                    <a:pt x="0" y="398644"/>
                  </a:lnTo>
                  <a:lnTo>
                    <a:pt x="0" y="1662717"/>
                  </a:lnTo>
                  <a:lnTo>
                    <a:pt x="398644" y="2061054"/>
                  </a:lnTo>
                  <a:lnTo>
                    <a:pt x="1428774" y="1030925"/>
                  </a:lnTo>
                  <a:lnTo>
                    <a:pt x="398644"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
        <p:nvSpPr>
          <p:cNvPr id="9" name="object 9"/>
          <p:cNvSpPr/>
          <p:nvPr/>
        </p:nvSpPr>
        <p:spPr>
          <a:xfrm>
            <a:off x="4253623" y="0"/>
            <a:ext cx="1599565" cy="1703705"/>
          </a:xfrm>
          <a:custGeom>
            <a:avLst/>
            <a:gdLst/>
            <a:ahLst/>
            <a:cxnLst/>
            <a:rect l="l" t="t" r="r" b="b"/>
            <a:pathLst>
              <a:path w="1599564" h="1703705">
                <a:moveTo>
                  <a:pt x="1388727" y="0"/>
                </a:moveTo>
                <a:lnTo>
                  <a:pt x="672847" y="0"/>
                </a:lnTo>
                <a:lnTo>
                  <a:pt x="0" y="672334"/>
                </a:lnTo>
                <a:lnTo>
                  <a:pt x="1030925" y="1703259"/>
                </a:lnTo>
                <a:lnTo>
                  <a:pt x="1599294" y="1134452"/>
                </a:lnTo>
                <a:lnTo>
                  <a:pt x="1599294" y="210568"/>
                </a:lnTo>
                <a:lnTo>
                  <a:pt x="1388727" y="0"/>
                </a:lnTo>
                <a:close/>
              </a:path>
            </a:pathLst>
          </a:custGeom>
          <a:noFill/>
          <a:ln>
            <a:solidFill>
              <a:schemeClr val="accent1"/>
            </a:solidFill>
          </a:ln>
        </p:spPr>
        <p:txBody>
          <a:bodyPr wrap="square" lIns="0" tIns="0" rIns="0" bIns="0" rtlCol="0"/>
          <a:lstStyle/>
          <a:p>
            <a:endParaRPr/>
          </a:p>
        </p:txBody>
      </p:sp>
      <p:sp>
        <p:nvSpPr>
          <p:cNvPr id="10" name="object 10"/>
          <p:cNvSpPr/>
          <p:nvPr/>
        </p:nvSpPr>
        <p:spPr>
          <a:xfrm>
            <a:off x="155589" y="10041"/>
            <a:ext cx="1385570" cy="692785"/>
          </a:xfrm>
          <a:custGeom>
            <a:avLst/>
            <a:gdLst/>
            <a:ahLst/>
            <a:cxnLst/>
            <a:rect l="l" t="t" r="r" b="b"/>
            <a:pathLst>
              <a:path w="1385570" h="692785">
                <a:moveTo>
                  <a:pt x="1385427" y="0"/>
                </a:moveTo>
                <a:lnTo>
                  <a:pt x="0" y="0"/>
                </a:lnTo>
                <a:lnTo>
                  <a:pt x="692710" y="692456"/>
                </a:lnTo>
                <a:lnTo>
                  <a:pt x="1385427" y="0"/>
                </a:lnTo>
                <a:close/>
              </a:path>
            </a:pathLst>
          </a:custGeom>
          <a:blipFill>
            <a:blip r:embed="rId4" cstate="print">
              <a:extLst>
                <a:ext uri="{28A0092B-C50C-407E-A947-70E740481C1C}">
                  <a14:useLocalDpi xmlns:a14="http://schemas.microsoft.com/office/drawing/2010/main" val="0"/>
                </a:ext>
              </a:extLst>
            </a:blip>
            <a:stretch>
              <a:fillRect/>
            </a:stretch>
          </a:blipFill>
          <a:ln>
            <a:solidFill>
              <a:schemeClr val="accent1"/>
            </a:solidFill>
          </a:ln>
        </p:spPr>
        <p:txBody>
          <a:bodyPr wrap="square" lIns="0" tIns="0" rIns="0" bIns="0" rtlCol="0"/>
          <a:lstStyle/>
          <a:p>
            <a:endParaRPr/>
          </a:p>
        </p:txBody>
      </p:sp>
      <p:sp>
        <p:nvSpPr>
          <p:cNvPr id="12" name="object 12"/>
          <p:cNvSpPr txBox="1">
            <a:spLocks noGrp="1"/>
          </p:cNvSpPr>
          <p:nvPr>
            <p:ph type="title"/>
          </p:nvPr>
        </p:nvSpPr>
        <p:spPr>
          <a:xfrm>
            <a:off x="2195036" y="886598"/>
            <a:ext cx="1630680" cy="319959"/>
          </a:xfrm>
          <a:prstGeom prst="rect">
            <a:avLst/>
          </a:prstGeom>
        </p:spPr>
        <p:txBody>
          <a:bodyPr vert="horz" wrap="square" lIns="0" tIns="12065" rIns="0" bIns="0" rtlCol="0">
            <a:spAutoFit/>
          </a:bodyPr>
          <a:lstStyle/>
          <a:p>
            <a:pPr marL="12700" algn="ctr">
              <a:lnSpc>
                <a:spcPct val="100000"/>
              </a:lnSpc>
              <a:spcBef>
                <a:spcPts val="95"/>
              </a:spcBef>
            </a:pPr>
            <a:r>
              <a:rPr b="1" spc="114" dirty="0">
                <a:latin typeface="+mj-lt"/>
              </a:rPr>
              <a:t>Conclusion</a:t>
            </a:r>
            <a:endParaRPr b="1" dirty="0">
              <a:latin typeface="+mj-lt"/>
            </a:endParaRPr>
          </a:p>
        </p:txBody>
      </p:sp>
      <p:sp>
        <p:nvSpPr>
          <p:cNvPr id="13" name="object 13"/>
          <p:cNvSpPr/>
          <p:nvPr/>
        </p:nvSpPr>
        <p:spPr>
          <a:xfrm>
            <a:off x="2384583" y="1176052"/>
            <a:ext cx="1251585" cy="30480"/>
          </a:xfrm>
          <a:custGeom>
            <a:avLst/>
            <a:gdLst/>
            <a:ahLst/>
            <a:cxnLst/>
            <a:rect l="l" t="t" r="r" b="b"/>
            <a:pathLst>
              <a:path w="1251585" h="30480">
                <a:moveTo>
                  <a:pt x="1251242" y="0"/>
                </a:moveTo>
                <a:lnTo>
                  <a:pt x="0" y="0"/>
                </a:lnTo>
                <a:lnTo>
                  <a:pt x="0" y="30454"/>
                </a:lnTo>
                <a:lnTo>
                  <a:pt x="1251242" y="30454"/>
                </a:lnTo>
                <a:lnTo>
                  <a:pt x="1251242" y="0"/>
                </a:lnTo>
                <a:close/>
              </a:path>
            </a:pathLst>
          </a:custGeom>
          <a:solidFill>
            <a:srgbClr val="6FB0DA"/>
          </a:solidFill>
          <a:ln>
            <a:solidFill>
              <a:schemeClr val="accent1"/>
            </a:solidFill>
          </a:ln>
        </p:spPr>
        <p:txBody>
          <a:bodyPr wrap="square" lIns="0" tIns="0" rIns="0" bIns="0" rtlCol="0"/>
          <a:lstStyle/>
          <a:p>
            <a:endParaRPr dirty="0"/>
          </a:p>
        </p:txBody>
      </p:sp>
      <p:sp>
        <p:nvSpPr>
          <p:cNvPr id="14" name="TextBox 13">
            <a:extLst>
              <a:ext uri="{FF2B5EF4-FFF2-40B4-BE49-F238E27FC236}">
                <a16:creationId xmlns:a16="http://schemas.microsoft.com/office/drawing/2014/main" id="{47FDBB79-37FA-D1DC-A0E7-02E455802EF7}"/>
              </a:ext>
            </a:extLst>
          </p:cNvPr>
          <p:cNvSpPr txBox="1"/>
          <p:nvPr/>
        </p:nvSpPr>
        <p:spPr>
          <a:xfrm>
            <a:off x="1366523" y="1533391"/>
            <a:ext cx="3287704" cy="1446550"/>
          </a:xfrm>
          <a:prstGeom prst="rect">
            <a:avLst/>
          </a:prstGeom>
          <a:noFill/>
        </p:spPr>
        <p:txBody>
          <a:bodyPr wrap="square">
            <a:spAutoFit/>
          </a:bodyPr>
          <a:lstStyle/>
          <a:p>
            <a:pPr algn="just"/>
            <a:r>
              <a:rPr lang="en-US" sz="1100" dirty="0">
                <a:solidFill>
                  <a:schemeClr val="bg1"/>
                </a:solidFill>
                <a:effectLst/>
                <a:latin typeface="Times New Roman" panose="02020603050405020304" pitchFamily="18" charset="0"/>
                <a:ea typeface="SimSun" panose="02010600030101010101" pitchFamily="2" charset="-122"/>
              </a:rPr>
              <a:t>In this project, a simple drone-to-drone collaboration system was simulated to detect and treat infected crop areas. Drone 1 scanned the field and generated an NDVI map, while Drone 2 used path planning to reach infection zones and perform spraying. The results showed that the system could identify unhealthy regions, navigate correctly, and apply treatment with good accuracy</a:t>
            </a:r>
            <a:endParaRPr lang="ar-SA" sz="11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707743" y="1880010"/>
            <a:ext cx="1958339" cy="661670"/>
          </a:xfrm>
          <a:prstGeom prst="rect">
            <a:avLst/>
          </a:prstGeom>
        </p:spPr>
        <p:txBody>
          <a:bodyPr vert="horz" wrap="square" lIns="0" tIns="15240" rIns="0" bIns="0" rtlCol="0">
            <a:spAutoFit/>
          </a:bodyPr>
          <a:lstStyle/>
          <a:p>
            <a:pPr marL="12700">
              <a:lnSpc>
                <a:spcPct val="100000"/>
              </a:lnSpc>
              <a:spcBef>
                <a:spcPts val="120"/>
              </a:spcBef>
            </a:pPr>
            <a:r>
              <a:rPr sz="4150" spc="125" dirty="0">
                <a:latin typeface="+mj-lt"/>
              </a:rPr>
              <a:t>Thanks!</a:t>
            </a:r>
            <a:endParaRPr sz="4150" dirty="0">
              <a:latin typeface="+mj-lt"/>
            </a:endParaRPr>
          </a:p>
        </p:txBody>
      </p:sp>
      <p:sp>
        <p:nvSpPr>
          <p:cNvPr id="15" name="object 15"/>
          <p:cNvSpPr txBox="1"/>
          <p:nvPr/>
        </p:nvSpPr>
        <p:spPr>
          <a:xfrm>
            <a:off x="868267" y="1430880"/>
            <a:ext cx="1649730" cy="255838"/>
          </a:xfrm>
          <a:prstGeom prst="rect">
            <a:avLst/>
          </a:prstGeom>
        </p:spPr>
        <p:txBody>
          <a:bodyPr vert="horz" wrap="square" lIns="0" tIns="55244" rIns="0" bIns="0" rtlCol="0">
            <a:spAutoFit/>
          </a:bodyPr>
          <a:lstStyle/>
          <a:p>
            <a:pPr marL="12700" marR="5080" algn="ctr">
              <a:lnSpc>
                <a:spcPts val="1680"/>
              </a:lnSpc>
              <a:spcBef>
                <a:spcPts val="434"/>
              </a:spcBef>
            </a:pPr>
            <a:endParaRPr sz="950" dirty="0">
              <a:latin typeface="Lucida Sans Unicode"/>
              <a:cs typeface="Lucida Sans Unicode"/>
            </a:endParaRPr>
          </a:p>
        </p:txBody>
      </p:sp>
      <p:sp>
        <p:nvSpPr>
          <p:cNvPr id="16" name="object 16"/>
          <p:cNvSpPr/>
          <p:nvPr/>
        </p:nvSpPr>
        <p:spPr>
          <a:xfrm>
            <a:off x="729519" y="2511200"/>
            <a:ext cx="1927225" cy="30480"/>
          </a:xfrm>
          <a:custGeom>
            <a:avLst/>
            <a:gdLst/>
            <a:ahLst/>
            <a:cxnLst/>
            <a:rect l="l" t="t" r="r" b="b"/>
            <a:pathLst>
              <a:path w="1927225" h="30480">
                <a:moveTo>
                  <a:pt x="1927110" y="0"/>
                </a:moveTo>
                <a:lnTo>
                  <a:pt x="0" y="0"/>
                </a:lnTo>
                <a:lnTo>
                  <a:pt x="0" y="30441"/>
                </a:lnTo>
                <a:lnTo>
                  <a:pt x="1927110" y="30441"/>
                </a:lnTo>
                <a:lnTo>
                  <a:pt x="1927110" y="0"/>
                </a:lnTo>
                <a:close/>
              </a:path>
            </a:pathLst>
          </a:custGeom>
          <a:solidFill>
            <a:srgbClr val="6FB0DA"/>
          </a:solidFill>
          <a:ln>
            <a:solidFill>
              <a:schemeClr val="accent1"/>
            </a:solidFill>
          </a:ln>
        </p:spPr>
        <p:txBody>
          <a:bodyPr wrap="square" lIns="0" tIns="0" rIns="0" bIns="0" rtlCol="0"/>
          <a:lstStyle/>
          <a:p>
            <a:endParaRPr/>
          </a:p>
        </p:txBody>
      </p:sp>
      <p:grpSp>
        <p:nvGrpSpPr>
          <p:cNvPr id="6" name="object 5">
            <a:extLst>
              <a:ext uri="{FF2B5EF4-FFF2-40B4-BE49-F238E27FC236}">
                <a16:creationId xmlns:a16="http://schemas.microsoft.com/office/drawing/2014/main" id="{64576F5F-4686-DAB9-264D-6D0C212EBBB6}"/>
              </a:ext>
            </a:extLst>
          </p:cNvPr>
          <p:cNvGrpSpPr/>
          <p:nvPr/>
        </p:nvGrpSpPr>
        <p:grpSpPr>
          <a:xfrm>
            <a:off x="3613150" y="123825"/>
            <a:ext cx="2157013" cy="2374808"/>
            <a:chOff x="933" y="0"/>
            <a:chExt cx="2157013" cy="2374808"/>
          </a:xfrm>
          <a:blipFill>
            <a:blip r:embed="rId2">
              <a:extLst>
                <a:ext uri="{28A0092B-C50C-407E-A947-70E740481C1C}">
                  <a14:useLocalDpi xmlns:a14="http://schemas.microsoft.com/office/drawing/2010/main" val="0"/>
                </a:ext>
              </a:extLst>
            </a:blip>
            <a:stretch>
              <a:fillRect/>
            </a:stretch>
          </a:blipFill>
        </p:grpSpPr>
        <p:sp>
          <p:nvSpPr>
            <p:cNvPr id="8" name="object 6">
              <a:extLst>
                <a:ext uri="{FF2B5EF4-FFF2-40B4-BE49-F238E27FC236}">
                  <a16:creationId xmlns:a16="http://schemas.microsoft.com/office/drawing/2014/main" id="{A245BB2B-4EE7-40F2-85D9-05280366EC1F}"/>
                </a:ext>
              </a:extLst>
            </p:cNvPr>
            <p:cNvSpPr/>
            <p:nvPr/>
          </p:nvSpPr>
          <p:spPr>
            <a:xfrm>
              <a:off x="1706462" y="0"/>
              <a:ext cx="451484" cy="389890"/>
            </a:xfrm>
            <a:custGeom>
              <a:avLst/>
              <a:gdLst/>
              <a:ahLst/>
              <a:cxnLst/>
              <a:rect l="l" t="t" r="r" b="b"/>
              <a:pathLst>
                <a:path w="451485" h="389890">
                  <a:moveTo>
                    <a:pt x="451375" y="0"/>
                  </a:moveTo>
                  <a:lnTo>
                    <a:pt x="327853" y="0"/>
                  </a:lnTo>
                  <a:lnTo>
                    <a:pt x="0" y="328147"/>
                  </a:lnTo>
                  <a:lnTo>
                    <a:pt x="61438" y="389583"/>
                  </a:lnTo>
                  <a:lnTo>
                    <a:pt x="451375"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9" name="object 7">
              <a:extLst>
                <a:ext uri="{FF2B5EF4-FFF2-40B4-BE49-F238E27FC236}">
                  <a16:creationId xmlns:a16="http://schemas.microsoft.com/office/drawing/2014/main" id="{DB9CD996-BACB-D3DA-ACFF-3847682274E3}"/>
                </a:ext>
              </a:extLst>
            </p:cNvPr>
            <p:cNvSpPr/>
            <p:nvPr/>
          </p:nvSpPr>
          <p:spPr>
            <a:xfrm>
              <a:off x="922592" y="193548"/>
              <a:ext cx="1111250" cy="1111250"/>
            </a:xfrm>
            <a:custGeom>
              <a:avLst/>
              <a:gdLst/>
              <a:ahLst/>
              <a:cxnLst/>
              <a:rect l="l" t="t" r="r" b="b"/>
              <a:pathLst>
                <a:path w="1111250" h="1111250">
                  <a:moveTo>
                    <a:pt x="555997" y="0"/>
                  </a:moveTo>
                  <a:lnTo>
                    <a:pt x="0" y="555604"/>
                  </a:lnTo>
                  <a:lnTo>
                    <a:pt x="555997" y="1111209"/>
                  </a:lnTo>
                  <a:lnTo>
                    <a:pt x="1111197" y="555604"/>
                  </a:lnTo>
                  <a:lnTo>
                    <a:pt x="555997"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11" name="object 8">
              <a:extLst>
                <a:ext uri="{FF2B5EF4-FFF2-40B4-BE49-F238E27FC236}">
                  <a16:creationId xmlns:a16="http://schemas.microsoft.com/office/drawing/2014/main" id="{1BA98F53-5AF6-980F-C78A-AFBC44B8CE45}"/>
                </a:ext>
              </a:extLst>
            </p:cNvPr>
            <p:cNvSpPr/>
            <p:nvPr/>
          </p:nvSpPr>
          <p:spPr>
            <a:xfrm>
              <a:off x="933" y="313598"/>
              <a:ext cx="1429385" cy="2061210"/>
            </a:xfrm>
            <a:custGeom>
              <a:avLst/>
              <a:gdLst/>
              <a:ahLst/>
              <a:cxnLst/>
              <a:rect l="l" t="t" r="r" b="b"/>
              <a:pathLst>
                <a:path w="1429385" h="2061210">
                  <a:moveTo>
                    <a:pt x="398644" y="0"/>
                  </a:moveTo>
                  <a:lnTo>
                    <a:pt x="0" y="398644"/>
                  </a:lnTo>
                  <a:lnTo>
                    <a:pt x="0" y="1662717"/>
                  </a:lnTo>
                  <a:lnTo>
                    <a:pt x="398644" y="2061054"/>
                  </a:lnTo>
                  <a:lnTo>
                    <a:pt x="1428774" y="1030925"/>
                  </a:lnTo>
                  <a:lnTo>
                    <a:pt x="398644"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object 8"/>
          <p:cNvSpPr txBox="1">
            <a:spLocks noGrp="1"/>
          </p:cNvSpPr>
          <p:nvPr>
            <p:ph type="title"/>
          </p:nvPr>
        </p:nvSpPr>
        <p:spPr>
          <a:xfrm>
            <a:off x="-127737" y="1419225"/>
            <a:ext cx="3301899" cy="325089"/>
          </a:xfrm>
          <a:prstGeom prst="rect">
            <a:avLst/>
          </a:prstGeom>
        </p:spPr>
        <p:txBody>
          <a:bodyPr vert="horz" wrap="square" lIns="0" tIns="78105" rIns="0" bIns="0" rtlCol="0">
            <a:spAutoFit/>
          </a:bodyPr>
          <a:lstStyle/>
          <a:p>
            <a:pPr algn="ctr" rtl="0"/>
            <a:r>
              <a:rPr lang="en-US" sz="800" b="1" dirty="0">
                <a:latin typeface="Arial" panose="020B0604020202020204" pitchFamily="34" charset="0"/>
                <a:cs typeface="Arial" panose="020B0604020202020204" pitchFamily="34" charset="0"/>
              </a:rPr>
              <a:t>Drone-to-Drone Collaboration for Agricultural</a:t>
            </a:r>
            <a:br>
              <a:rPr lang="en-US" sz="800" b="1" dirty="0">
                <a:latin typeface="Arial" panose="020B0604020202020204" pitchFamily="34" charset="0"/>
                <a:cs typeface="Arial" panose="020B0604020202020204" pitchFamily="34" charset="0"/>
              </a:rPr>
            </a:br>
            <a:r>
              <a:rPr lang="en-US" sz="800" b="1" dirty="0">
                <a:latin typeface="Arial" panose="020B0604020202020204" pitchFamily="34" charset="0"/>
                <a:cs typeface="Arial" panose="020B0604020202020204" pitchFamily="34" charset="0"/>
              </a:rPr>
              <a:t>Surveillance</a:t>
            </a:r>
            <a:endParaRPr lang="en-US" sz="100" dirty="0">
              <a:latin typeface="+mn-lt"/>
              <a:cs typeface="+mj-cs"/>
            </a:endParaRPr>
          </a:p>
        </p:txBody>
      </p:sp>
      <p:grpSp>
        <p:nvGrpSpPr>
          <p:cNvPr id="15" name="object 2">
            <a:extLst>
              <a:ext uri="{FF2B5EF4-FFF2-40B4-BE49-F238E27FC236}">
                <a16:creationId xmlns:a16="http://schemas.microsoft.com/office/drawing/2014/main" id="{24F989B1-ECC3-54B9-A3E5-468EEC60C718}"/>
              </a:ext>
            </a:extLst>
          </p:cNvPr>
          <p:cNvGrpSpPr/>
          <p:nvPr/>
        </p:nvGrpSpPr>
        <p:grpSpPr>
          <a:xfrm>
            <a:off x="3170053" y="704193"/>
            <a:ext cx="2591599" cy="2487921"/>
            <a:chOff x="2785232" y="150658"/>
            <a:chExt cx="3048799" cy="2882230"/>
          </a:xfrm>
          <a:blipFill>
            <a:blip r:embed="rId3">
              <a:extLst>
                <a:ext uri="{28A0092B-C50C-407E-A947-70E740481C1C}">
                  <a14:useLocalDpi xmlns:a14="http://schemas.microsoft.com/office/drawing/2010/main" val="0"/>
                </a:ext>
              </a:extLst>
            </a:blip>
            <a:stretch>
              <a:fillRect/>
            </a:stretch>
          </a:blipFill>
        </p:grpSpPr>
        <p:sp>
          <p:nvSpPr>
            <p:cNvPr id="16" name="object 3">
              <a:extLst>
                <a:ext uri="{FF2B5EF4-FFF2-40B4-BE49-F238E27FC236}">
                  <a16:creationId xmlns:a16="http://schemas.microsoft.com/office/drawing/2014/main" id="{B8E10B6D-5FE1-E29B-A8EB-8E01DB781647}"/>
                </a:ext>
              </a:extLst>
            </p:cNvPr>
            <p:cNvSpPr/>
            <p:nvPr/>
          </p:nvSpPr>
          <p:spPr>
            <a:xfrm>
              <a:off x="2785232" y="150658"/>
              <a:ext cx="3048799" cy="2724097"/>
            </a:xfrm>
            <a:custGeom>
              <a:avLst/>
              <a:gdLst/>
              <a:ahLst/>
              <a:cxnLst/>
              <a:rect l="l" t="t" r="r" b="b"/>
              <a:pathLst>
                <a:path w="2277745" h="2061210">
                  <a:moveTo>
                    <a:pt x="940117" y="1208417"/>
                  </a:moveTo>
                  <a:lnTo>
                    <a:pt x="556412" y="824699"/>
                  </a:lnTo>
                  <a:lnTo>
                    <a:pt x="0" y="1380299"/>
                  </a:lnTo>
                  <a:lnTo>
                    <a:pt x="384530" y="1764030"/>
                  </a:lnTo>
                  <a:lnTo>
                    <a:pt x="940117" y="1208417"/>
                  </a:lnTo>
                  <a:close/>
                </a:path>
                <a:path w="2277745" h="2061210">
                  <a:moveTo>
                    <a:pt x="2277376" y="396887"/>
                  </a:moveTo>
                  <a:lnTo>
                    <a:pt x="1880641" y="0"/>
                  </a:lnTo>
                  <a:lnTo>
                    <a:pt x="850112" y="1030922"/>
                  </a:lnTo>
                  <a:lnTo>
                    <a:pt x="1880641" y="2061057"/>
                  </a:lnTo>
                  <a:lnTo>
                    <a:pt x="2277376" y="1664474"/>
                  </a:lnTo>
                  <a:lnTo>
                    <a:pt x="2277376" y="396887"/>
                  </a:lnTo>
                  <a:close/>
                </a:path>
              </a:pathLst>
            </a:custGeom>
            <a:grpFill/>
            <a:ln>
              <a:solidFill>
                <a:schemeClr val="accent1"/>
              </a:solidFill>
            </a:ln>
          </p:spPr>
          <p:txBody>
            <a:bodyPr wrap="square" lIns="0" tIns="0" rIns="0" bIns="0" rtlCol="0"/>
            <a:lstStyle/>
            <a:p>
              <a:endParaRPr dirty="0"/>
            </a:p>
          </p:txBody>
        </p:sp>
        <p:sp>
          <p:nvSpPr>
            <p:cNvPr id="17" name="object 4">
              <a:extLst>
                <a:ext uri="{FF2B5EF4-FFF2-40B4-BE49-F238E27FC236}">
                  <a16:creationId xmlns:a16="http://schemas.microsoft.com/office/drawing/2014/main" id="{1745B751-3DF2-3DA6-0D11-403DCE9F569F}"/>
                </a:ext>
              </a:extLst>
            </p:cNvPr>
            <p:cNvSpPr/>
            <p:nvPr/>
          </p:nvSpPr>
          <p:spPr>
            <a:xfrm>
              <a:off x="3394832" y="1946403"/>
              <a:ext cx="989965" cy="1086485"/>
            </a:xfrm>
            <a:custGeom>
              <a:avLst/>
              <a:gdLst/>
              <a:ahLst/>
              <a:cxnLst/>
              <a:rect l="l" t="t" r="r" b="b"/>
              <a:pathLst>
                <a:path w="989964" h="1086485">
                  <a:moveTo>
                    <a:pt x="955941" y="61429"/>
                  </a:moveTo>
                  <a:lnTo>
                    <a:pt x="894486" y="0"/>
                  </a:lnTo>
                  <a:lnTo>
                    <a:pt x="0" y="893686"/>
                  </a:lnTo>
                  <a:lnTo>
                    <a:pt x="62230" y="955929"/>
                  </a:lnTo>
                  <a:lnTo>
                    <a:pt x="955941" y="61429"/>
                  </a:lnTo>
                  <a:close/>
                </a:path>
                <a:path w="989964" h="1086485">
                  <a:moveTo>
                    <a:pt x="989584" y="530656"/>
                  </a:moveTo>
                  <a:lnTo>
                    <a:pt x="787323" y="328409"/>
                  </a:lnTo>
                  <a:lnTo>
                    <a:pt x="231736" y="883996"/>
                  </a:lnTo>
                  <a:lnTo>
                    <a:pt x="433971" y="1086269"/>
                  </a:lnTo>
                  <a:lnTo>
                    <a:pt x="989584" y="530656"/>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18" name="object 5">
              <a:extLst>
                <a:ext uri="{FF2B5EF4-FFF2-40B4-BE49-F238E27FC236}">
                  <a16:creationId xmlns:a16="http://schemas.microsoft.com/office/drawing/2014/main" id="{7A1396F0-D856-D0A1-3865-3CB9496ADF09}"/>
                </a:ext>
              </a:extLst>
            </p:cNvPr>
            <p:cNvSpPr/>
            <p:nvPr/>
          </p:nvSpPr>
          <p:spPr>
            <a:xfrm>
              <a:off x="3675164" y="822880"/>
              <a:ext cx="566420" cy="566420"/>
            </a:xfrm>
            <a:custGeom>
              <a:avLst/>
              <a:gdLst/>
              <a:ahLst/>
              <a:cxnLst/>
              <a:rect l="l" t="t" r="r" b="b"/>
              <a:pathLst>
                <a:path w="566420" h="566419">
                  <a:moveTo>
                    <a:pt x="282717" y="0"/>
                  </a:moveTo>
                  <a:lnTo>
                    <a:pt x="0" y="282726"/>
                  </a:lnTo>
                  <a:lnTo>
                    <a:pt x="282717" y="566251"/>
                  </a:lnTo>
                  <a:lnTo>
                    <a:pt x="566272" y="282726"/>
                  </a:lnTo>
                  <a:lnTo>
                    <a:pt x="282717"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19" name="object 7">
              <a:extLst>
                <a:ext uri="{FF2B5EF4-FFF2-40B4-BE49-F238E27FC236}">
                  <a16:creationId xmlns:a16="http://schemas.microsoft.com/office/drawing/2014/main" id="{C6FB39D2-DB4C-696E-7F66-01310DFCAFD8}"/>
                </a:ext>
              </a:extLst>
            </p:cNvPr>
            <p:cNvSpPr/>
            <p:nvPr/>
          </p:nvSpPr>
          <p:spPr>
            <a:xfrm>
              <a:off x="3351651" y="494668"/>
              <a:ext cx="1200150" cy="566420"/>
            </a:xfrm>
            <a:custGeom>
              <a:avLst/>
              <a:gdLst/>
              <a:ahLst/>
              <a:cxnLst/>
              <a:rect l="l" t="t" r="r" b="b"/>
              <a:pathLst>
                <a:path w="1200150" h="566419">
                  <a:moveTo>
                    <a:pt x="566254" y="282727"/>
                  </a:moveTo>
                  <a:lnTo>
                    <a:pt x="282727" y="0"/>
                  </a:lnTo>
                  <a:lnTo>
                    <a:pt x="0" y="282727"/>
                  </a:lnTo>
                  <a:lnTo>
                    <a:pt x="282727" y="566254"/>
                  </a:lnTo>
                  <a:lnTo>
                    <a:pt x="566254" y="282727"/>
                  </a:lnTo>
                  <a:close/>
                </a:path>
                <a:path w="1200150" h="566419">
                  <a:moveTo>
                    <a:pt x="1199908" y="282727"/>
                  </a:moveTo>
                  <a:lnTo>
                    <a:pt x="916774" y="0"/>
                  </a:lnTo>
                  <a:lnTo>
                    <a:pt x="633679" y="282727"/>
                  </a:lnTo>
                  <a:lnTo>
                    <a:pt x="916774" y="566254"/>
                  </a:lnTo>
                  <a:lnTo>
                    <a:pt x="1199908" y="282727"/>
                  </a:lnTo>
                  <a:close/>
                </a:path>
              </a:pathLst>
            </a:custGeom>
            <a:grpFill/>
            <a:ln>
              <a:solidFill>
                <a:schemeClr val="accent1"/>
              </a:solidFill>
            </a:ln>
          </p:spPr>
          <p:txBody>
            <a:bodyPr wrap="square" lIns="0" tIns="0" rIns="0" bIns="0" rtlCol="0"/>
            <a:lstStyle/>
            <a:p>
              <a:endParaRPr dirty="0"/>
            </a:p>
          </p:txBody>
        </p:sp>
        <p:sp>
          <p:nvSpPr>
            <p:cNvPr id="20" name="object 10">
              <a:extLst>
                <a:ext uri="{FF2B5EF4-FFF2-40B4-BE49-F238E27FC236}">
                  <a16:creationId xmlns:a16="http://schemas.microsoft.com/office/drawing/2014/main" id="{3D5F1698-6AD3-BF75-DD11-9355D0D7DFBE}"/>
                </a:ext>
              </a:extLst>
            </p:cNvPr>
            <p:cNvSpPr/>
            <p:nvPr/>
          </p:nvSpPr>
          <p:spPr>
            <a:xfrm>
              <a:off x="4309631" y="161861"/>
              <a:ext cx="566420" cy="566420"/>
            </a:xfrm>
            <a:custGeom>
              <a:avLst/>
              <a:gdLst/>
              <a:ahLst/>
              <a:cxnLst/>
              <a:rect l="l" t="t" r="r" b="b"/>
              <a:pathLst>
                <a:path w="566420" h="566419">
                  <a:moveTo>
                    <a:pt x="283524" y="0"/>
                  </a:moveTo>
                  <a:lnTo>
                    <a:pt x="0" y="282726"/>
                  </a:lnTo>
                  <a:lnTo>
                    <a:pt x="283524" y="566251"/>
                  </a:lnTo>
                  <a:lnTo>
                    <a:pt x="566287" y="282726"/>
                  </a:lnTo>
                  <a:lnTo>
                    <a:pt x="283524" y="0"/>
                  </a:lnTo>
                  <a:close/>
                </a:path>
              </a:pathLst>
            </a:cu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
        <p:nvSpPr>
          <p:cNvPr id="21" name="object 14">
            <a:extLst>
              <a:ext uri="{FF2B5EF4-FFF2-40B4-BE49-F238E27FC236}">
                <a16:creationId xmlns:a16="http://schemas.microsoft.com/office/drawing/2014/main" id="{9D5BFC16-90EF-0693-E09C-A7547AD1C8FC}"/>
              </a:ext>
            </a:extLst>
          </p:cNvPr>
          <p:cNvSpPr/>
          <p:nvPr/>
        </p:nvSpPr>
        <p:spPr>
          <a:xfrm>
            <a:off x="952347" y="1804638"/>
            <a:ext cx="114173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133451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FAC211C-825A-B91D-27FB-ABEE8CD1EC5B}"/>
              </a:ext>
            </a:extLst>
          </p:cNvPr>
          <p:cNvSpPr>
            <a:spLocks noGrp="1"/>
          </p:cNvSpPr>
          <p:nvPr>
            <p:ph type="title"/>
          </p:nvPr>
        </p:nvSpPr>
        <p:spPr>
          <a:xfrm>
            <a:off x="1182802" y="352425"/>
            <a:ext cx="1509494" cy="215444"/>
          </a:xfrm>
        </p:spPr>
        <p:txBody>
          <a:bodyPr/>
          <a:lstStyle/>
          <a:p>
            <a:pPr algn="ctr"/>
            <a:r>
              <a:rPr lang="en-US" sz="1400" b="1" dirty="0">
                <a:solidFill>
                  <a:schemeClr val="tx1"/>
                </a:solidFill>
                <a:latin typeface="+mj-lt"/>
              </a:rPr>
              <a:t>Introduction</a:t>
            </a:r>
          </a:p>
        </p:txBody>
      </p:sp>
      <p:sp>
        <p:nvSpPr>
          <p:cNvPr id="10" name="object 14">
            <a:extLst>
              <a:ext uri="{FF2B5EF4-FFF2-40B4-BE49-F238E27FC236}">
                <a16:creationId xmlns:a16="http://schemas.microsoft.com/office/drawing/2014/main" id="{FCCC3ACE-23FA-6C7B-CAAB-E6013612BBB9}"/>
              </a:ext>
            </a:extLst>
          </p:cNvPr>
          <p:cNvSpPr/>
          <p:nvPr/>
        </p:nvSpPr>
        <p:spPr>
          <a:xfrm rot="10800000" flipV="1">
            <a:off x="1099349" y="584118"/>
            <a:ext cx="16764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3" name="TextBox 2">
            <a:extLst>
              <a:ext uri="{FF2B5EF4-FFF2-40B4-BE49-F238E27FC236}">
                <a16:creationId xmlns:a16="http://schemas.microsoft.com/office/drawing/2014/main" id="{28B81F56-4D86-9305-28FC-805B8849DB1D}"/>
              </a:ext>
            </a:extLst>
          </p:cNvPr>
          <p:cNvSpPr txBox="1"/>
          <p:nvPr/>
        </p:nvSpPr>
        <p:spPr>
          <a:xfrm>
            <a:off x="527449" y="1036119"/>
            <a:ext cx="2820199" cy="1223412"/>
          </a:xfrm>
          <a:prstGeom prst="rect">
            <a:avLst/>
          </a:prstGeom>
          <a:noFill/>
        </p:spPr>
        <p:txBody>
          <a:bodyPr wrap="square" rtlCol="1">
            <a:spAutoFit/>
          </a:bodyPr>
          <a:lstStyle/>
          <a:p>
            <a:pPr algn="just"/>
            <a:r>
              <a:rPr lang="en-US" sz="1050" dirty="0"/>
              <a:t>One of the most significant developments in modern farming is the use of drones in agriculture. Agricultural drones with cameras, sensors, and GPS. That allows farmers to track plants, monitor crop conditions, and balance the use of fertilizer and water</a:t>
            </a:r>
            <a:endParaRPr lang="ar-SA" sz="1050" dirty="0"/>
          </a:p>
        </p:txBody>
      </p:sp>
      <p:pic>
        <p:nvPicPr>
          <p:cNvPr id="9" name="Image 0" descr="preencoded.png">
            <a:extLst>
              <a:ext uri="{FF2B5EF4-FFF2-40B4-BE49-F238E27FC236}">
                <a16:creationId xmlns:a16="http://schemas.microsoft.com/office/drawing/2014/main" id="{F82E3994-F909-A84D-9AE2-AECA93FAA949}"/>
              </a:ext>
            </a:extLst>
          </p:cNvPr>
          <p:cNvPicPr>
            <a:picLocks noChangeAspect="1"/>
          </p:cNvPicPr>
          <p:nvPr/>
        </p:nvPicPr>
        <p:blipFill>
          <a:blip r:embed="rId2"/>
          <a:stretch>
            <a:fillRect/>
          </a:stretch>
        </p:blipFill>
        <p:spPr>
          <a:xfrm>
            <a:off x="3657600" y="0"/>
            <a:ext cx="2197100" cy="3295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1750" y="2172273"/>
            <a:ext cx="571500" cy="1111250"/>
            <a:chOff x="1512" y="1009211"/>
            <a:chExt cx="571500" cy="1111250"/>
          </a:xfrm>
        </p:grpSpPr>
        <p:sp>
          <p:nvSpPr>
            <p:cNvPr id="4" name="object 4"/>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solidFill>
                <a:schemeClr val="accent1"/>
              </a:solidFill>
            </a:ln>
          </p:spPr>
          <p:txBody>
            <a:bodyPr wrap="square" lIns="0" tIns="0" rIns="0" bIns="0" rtlCol="0"/>
            <a:lstStyle/>
            <a:p>
              <a:endParaRPr/>
            </a:p>
          </p:txBody>
        </p:sp>
        <p:sp>
          <p:nvSpPr>
            <p:cNvPr id="5" name="object 5"/>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solidFill>
                <a:schemeClr val="accent1"/>
              </a:solidFill>
            </a:ln>
          </p:spPr>
          <p:txBody>
            <a:bodyPr wrap="square" lIns="0" tIns="0" rIns="0" bIns="0" rtlCol="0"/>
            <a:lstStyle/>
            <a:p>
              <a:endParaRPr/>
            </a:p>
          </p:txBody>
        </p:sp>
      </p:grpSp>
      <p:sp>
        <p:nvSpPr>
          <p:cNvPr id="11" name="object 11"/>
          <p:cNvSpPr txBox="1">
            <a:spLocks noGrp="1"/>
          </p:cNvSpPr>
          <p:nvPr>
            <p:ph type="title"/>
          </p:nvPr>
        </p:nvSpPr>
        <p:spPr>
          <a:xfrm>
            <a:off x="374377" y="268094"/>
            <a:ext cx="5105400" cy="231474"/>
          </a:xfrm>
          <a:prstGeom prst="rect">
            <a:avLst/>
          </a:prstGeom>
        </p:spPr>
        <p:txBody>
          <a:bodyPr vert="horz" wrap="square" lIns="0" tIns="15875" rIns="0" bIns="0" rtlCol="0">
            <a:spAutoFit/>
          </a:bodyPr>
          <a:lstStyle/>
          <a:p>
            <a:pPr lvl="0" algn="ctr" rtl="0"/>
            <a:r>
              <a:rPr lang="en-US" sz="1400" b="1" dirty="0">
                <a:latin typeface="+mj-lt"/>
              </a:rPr>
              <a:t>Background</a:t>
            </a:r>
            <a:r>
              <a:rPr lang="en-US" sz="1400" b="1" cap="small" dirty="0">
                <a:cs typeface="+mn-cs"/>
              </a:rPr>
              <a:t> </a:t>
            </a:r>
          </a:p>
        </p:txBody>
      </p:sp>
      <p:sp>
        <p:nvSpPr>
          <p:cNvPr id="14" name="object 14"/>
          <p:cNvSpPr/>
          <p:nvPr/>
        </p:nvSpPr>
        <p:spPr>
          <a:xfrm>
            <a:off x="2356212" y="515895"/>
            <a:ext cx="114173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dirty="0"/>
          </a:p>
        </p:txBody>
      </p:sp>
      <p:grpSp>
        <p:nvGrpSpPr>
          <p:cNvPr id="6" name="object 3">
            <a:extLst>
              <a:ext uri="{FF2B5EF4-FFF2-40B4-BE49-F238E27FC236}">
                <a16:creationId xmlns:a16="http://schemas.microsoft.com/office/drawing/2014/main" id="{AD7B305B-2DA9-645E-6D21-64F6E51A866E}"/>
              </a:ext>
            </a:extLst>
          </p:cNvPr>
          <p:cNvGrpSpPr/>
          <p:nvPr/>
        </p:nvGrpSpPr>
        <p:grpSpPr>
          <a:xfrm rot="10800000">
            <a:off x="5246422" y="30082"/>
            <a:ext cx="571500" cy="1111250"/>
            <a:chOff x="1512" y="1009211"/>
            <a:chExt cx="571500" cy="1111250"/>
          </a:xfrm>
        </p:grpSpPr>
        <p:sp>
          <p:nvSpPr>
            <p:cNvPr id="7" name="object 4">
              <a:extLst>
                <a:ext uri="{FF2B5EF4-FFF2-40B4-BE49-F238E27FC236}">
                  <a16:creationId xmlns:a16="http://schemas.microsoft.com/office/drawing/2014/main" id="{0C6072F6-F05F-85C2-C839-3F7BD7A6C7EB}"/>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8" name="object 5">
              <a:extLst>
                <a:ext uri="{FF2B5EF4-FFF2-40B4-BE49-F238E27FC236}">
                  <a16:creationId xmlns:a16="http://schemas.microsoft.com/office/drawing/2014/main" id="{80A42208-91FA-4D30-2851-AB549A37A21F}"/>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sp>
        <p:nvSpPr>
          <p:cNvPr id="12" name="TextBox 11">
            <a:extLst>
              <a:ext uri="{FF2B5EF4-FFF2-40B4-BE49-F238E27FC236}">
                <a16:creationId xmlns:a16="http://schemas.microsoft.com/office/drawing/2014/main" id="{B9546D4F-4C6D-D816-6257-E653F6C3A015}"/>
              </a:ext>
            </a:extLst>
          </p:cNvPr>
          <p:cNvSpPr txBox="1"/>
          <p:nvPr/>
        </p:nvSpPr>
        <p:spPr>
          <a:xfrm>
            <a:off x="565150" y="972244"/>
            <a:ext cx="2133600" cy="1585049"/>
          </a:xfrm>
          <a:prstGeom prst="rect">
            <a:avLst/>
          </a:prstGeom>
          <a:noFill/>
        </p:spPr>
        <p:txBody>
          <a:bodyPr wrap="square">
            <a:spAutoFit/>
          </a:bodyPr>
          <a:lstStyle/>
          <a:p>
            <a:pPr marL="171450" marR="0" indent="-171450" algn="l" rtl="0">
              <a:lnSpc>
                <a:spcPct val="95000"/>
              </a:lnSpc>
              <a:spcAft>
                <a:spcPts val="600"/>
              </a:spcAft>
              <a:buFont typeface="Arial" panose="020B0604020202020204" pitchFamily="34" charset="0"/>
              <a:buChar char="•"/>
              <a:tabLst>
                <a:tab pos="182880" algn="l"/>
              </a:tabLst>
            </a:pPr>
            <a:r>
              <a:rPr lang="x-none" sz="1000" b="1" dirty="0">
                <a:solidFill>
                  <a:schemeClr val="bg1"/>
                </a:solidFill>
                <a:latin typeface="+mj-lt"/>
                <a:ea typeface="+mj-ea"/>
              </a:rPr>
              <a:t>Drones are used today in many areas like farming, health, and security.</a:t>
            </a:r>
            <a:endParaRPr lang="en-US" sz="1000" b="1" dirty="0">
              <a:solidFill>
                <a:schemeClr val="bg1"/>
              </a:solidFill>
              <a:latin typeface="+mj-lt"/>
              <a:ea typeface="+mj-ea"/>
            </a:endParaRPr>
          </a:p>
          <a:p>
            <a:pPr marL="171450" marR="0" indent="-171450" algn="l" rtl="0">
              <a:lnSpc>
                <a:spcPct val="95000"/>
              </a:lnSpc>
              <a:spcAft>
                <a:spcPts val="600"/>
              </a:spcAft>
              <a:buFont typeface="Arial" panose="020B0604020202020204" pitchFamily="34" charset="0"/>
              <a:buChar char="•"/>
              <a:tabLst>
                <a:tab pos="182880" algn="l"/>
              </a:tabLst>
            </a:pPr>
            <a:r>
              <a:rPr lang="x-none" sz="1000" b="1" dirty="0">
                <a:solidFill>
                  <a:schemeClr val="bg1"/>
                </a:solidFill>
                <a:latin typeface="+mj-lt"/>
                <a:ea typeface="+mj-ea"/>
              </a:rPr>
              <a:t>In agriculture, drones help farmers see crop health quickly from the air.</a:t>
            </a:r>
            <a:endParaRPr lang="en-US" sz="1000" b="1" dirty="0">
              <a:solidFill>
                <a:schemeClr val="bg1"/>
              </a:solidFill>
              <a:latin typeface="+mj-lt"/>
              <a:ea typeface="+mj-ea"/>
            </a:endParaRPr>
          </a:p>
          <a:p>
            <a:pPr marL="171450" indent="-171450" algn="l" rtl="0">
              <a:buFont typeface="Arial" panose="020B0604020202020204" pitchFamily="34" charset="0"/>
              <a:buChar char="•"/>
            </a:pPr>
            <a:r>
              <a:rPr lang="en-US" sz="1000" b="1" dirty="0">
                <a:solidFill>
                  <a:schemeClr val="bg1"/>
                </a:solidFill>
                <a:latin typeface="+mj-lt"/>
                <a:ea typeface="+mj-ea"/>
              </a:rPr>
              <a:t>Drones take pictures and collect data that humans cannot get easily by walking</a:t>
            </a:r>
          </a:p>
        </p:txBody>
      </p:sp>
      <p:sp>
        <p:nvSpPr>
          <p:cNvPr id="15" name="TextBox 14">
            <a:extLst>
              <a:ext uri="{FF2B5EF4-FFF2-40B4-BE49-F238E27FC236}">
                <a16:creationId xmlns:a16="http://schemas.microsoft.com/office/drawing/2014/main" id="{756B4444-BFD6-2F24-FF51-A6B5CFAEC85C}"/>
              </a:ext>
            </a:extLst>
          </p:cNvPr>
          <p:cNvSpPr txBox="1"/>
          <p:nvPr/>
        </p:nvSpPr>
        <p:spPr>
          <a:xfrm>
            <a:off x="2927078" y="969468"/>
            <a:ext cx="2194522" cy="1477328"/>
          </a:xfrm>
          <a:prstGeom prst="rect">
            <a:avLst/>
          </a:prstGeom>
          <a:noFill/>
        </p:spPr>
        <p:txBody>
          <a:bodyPr wrap="square">
            <a:spAutoFit/>
          </a:bodyPr>
          <a:lstStyle/>
          <a:p>
            <a:pPr marL="171450" indent="-171450" algn="l" rtl="0">
              <a:buFont typeface="Arial" panose="020B0604020202020204" pitchFamily="34" charset="0"/>
              <a:buChar char="•"/>
            </a:pPr>
            <a:r>
              <a:rPr lang="x-none" sz="1000" b="1" dirty="0">
                <a:solidFill>
                  <a:schemeClr val="bg1"/>
                </a:solidFill>
                <a:latin typeface="+mj-lt"/>
                <a:ea typeface="+mj-ea"/>
              </a:rPr>
              <a:t>Drone 1 can send a message with the location of sick plants.</a:t>
            </a:r>
            <a:endParaRPr lang="en-US" sz="1000" b="1" dirty="0">
              <a:solidFill>
                <a:schemeClr val="bg1"/>
              </a:solidFill>
              <a:latin typeface="+mj-lt"/>
              <a:ea typeface="+mj-ea"/>
            </a:endParaRPr>
          </a:p>
          <a:p>
            <a:pPr marL="171450" indent="-171450" algn="l" rtl="0">
              <a:buFont typeface="Arial" panose="020B0604020202020204" pitchFamily="34" charset="0"/>
              <a:buChar char="•"/>
            </a:pPr>
            <a:endParaRPr lang="en-US" sz="1000" b="1" dirty="0">
              <a:solidFill>
                <a:schemeClr val="bg1"/>
              </a:solidFill>
              <a:latin typeface="+mj-lt"/>
              <a:ea typeface="+mj-ea"/>
            </a:endParaRPr>
          </a:p>
          <a:p>
            <a:pPr marL="171450" indent="-171450" algn="l" rtl="0">
              <a:buFont typeface="Arial" panose="020B0604020202020204" pitchFamily="34" charset="0"/>
              <a:buChar char="•"/>
            </a:pPr>
            <a:r>
              <a:rPr lang="x-none" sz="1000" b="1" dirty="0">
                <a:solidFill>
                  <a:schemeClr val="bg1"/>
                </a:solidFill>
                <a:latin typeface="+mj-lt"/>
                <a:ea typeface="+mj-ea"/>
              </a:rPr>
              <a:t>Drone 2 can read this message and fly to that point to spray it.</a:t>
            </a:r>
            <a:endParaRPr lang="en-US" sz="1000" b="1" dirty="0">
              <a:solidFill>
                <a:schemeClr val="bg1"/>
              </a:solidFill>
              <a:latin typeface="+mj-lt"/>
              <a:ea typeface="+mj-ea"/>
            </a:endParaRPr>
          </a:p>
          <a:p>
            <a:pPr marL="171450" indent="-171450" algn="l" rtl="0">
              <a:buFont typeface="Arial" panose="020B0604020202020204" pitchFamily="34" charset="0"/>
              <a:buChar char="•"/>
            </a:pPr>
            <a:endParaRPr lang="en-US" sz="1000" b="1" dirty="0">
              <a:solidFill>
                <a:schemeClr val="bg1"/>
              </a:solidFill>
              <a:latin typeface="+mj-lt"/>
              <a:ea typeface="+mj-ea"/>
            </a:endParaRPr>
          </a:p>
          <a:p>
            <a:pPr marL="171450" indent="-171450" algn="l" rtl="0">
              <a:buFont typeface="Arial" panose="020B0604020202020204" pitchFamily="34" charset="0"/>
              <a:buChar char="•"/>
            </a:pPr>
            <a:r>
              <a:rPr lang="en-US" sz="1000" b="1" dirty="0">
                <a:solidFill>
                  <a:schemeClr val="bg1"/>
                </a:solidFill>
                <a:latin typeface="+mj-lt"/>
                <a:ea typeface="+mj-ea"/>
              </a:rPr>
              <a:t>Studies show drones make farming faster, safer, and more accurate</a:t>
            </a:r>
            <a:endParaRPr lang="ar-SA" sz="1000" b="1" dirty="0">
              <a:solidFill>
                <a:schemeClr val="bg1"/>
              </a:solidFill>
              <a:latin typeface="+mj-lt"/>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4E46FE8-CB7C-D100-9827-80AB59F1EBE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2B5F4C3D-8840-64C0-4B64-00057610AE36}"/>
              </a:ext>
            </a:extLst>
          </p:cNvPr>
          <p:cNvGrpSpPr/>
          <p:nvPr/>
        </p:nvGrpSpPr>
        <p:grpSpPr>
          <a:xfrm>
            <a:off x="3383304" y="-4854"/>
            <a:ext cx="2471396" cy="3305357"/>
            <a:chOff x="2783490" y="937"/>
            <a:chExt cx="3061969" cy="3296106"/>
          </a:xfrm>
        </p:grpSpPr>
        <p:sp>
          <p:nvSpPr>
            <p:cNvPr id="4" name="object 4">
              <a:extLst>
                <a:ext uri="{FF2B5EF4-FFF2-40B4-BE49-F238E27FC236}">
                  <a16:creationId xmlns:a16="http://schemas.microsoft.com/office/drawing/2014/main" id="{736BE05E-C3F6-4BDC-E0FA-BEA1455443F5}"/>
                </a:ext>
              </a:extLst>
            </p:cNvPr>
            <p:cNvSpPr/>
            <p:nvPr/>
          </p:nvSpPr>
          <p:spPr>
            <a:xfrm>
              <a:off x="2783490" y="1235833"/>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6" name="object 6">
              <a:extLst>
                <a:ext uri="{FF2B5EF4-FFF2-40B4-BE49-F238E27FC236}">
                  <a16:creationId xmlns:a16="http://schemas.microsoft.com/office/drawing/2014/main" id="{31B0774F-7DF1-C0BB-0C7D-1B9CA3737423}"/>
                </a:ext>
              </a:extLst>
            </p:cNvPr>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
        <p:nvSpPr>
          <p:cNvPr id="13" name="Title 12">
            <a:extLst>
              <a:ext uri="{FF2B5EF4-FFF2-40B4-BE49-F238E27FC236}">
                <a16:creationId xmlns:a16="http://schemas.microsoft.com/office/drawing/2014/main" id="{B413D3BA-9769-59EE-4430-80FC71A0176C}"/>
              </a:ext>
            </a:extLst>
          </p:cNvPr>
          <p:cNvSpPr>
            <a:spLocks noGrp="1"/>
          </p:cNvSpPr>
          <p:nvPr>
            <p:ph type="title"/>
          </p:nvPr>
        </p:nvSpPr>
        <p:spPr>
          <a:xfrm>
            <a:off x="4183957" y="1432381"/>
            <a:ext cx="1509494" cy="215444"/>
          </a:xfrm>
        </p:spPr>
        <p:txBody>
          <a:bodyPr/>
          <a:lstStyle/>
          <a:p>
            <a:pPr algn="ctr"/>
            <a:r>
              <a:rPr lang="en-US" sz="1400" b="1" dirty="0">
                <a:latin typeface="+mj-lt"/>
              </a:rPr>
              <a:t> </a:t>
            </a:r>
          </a:p>
        </p:txBody>
      </p:sp>
      <p:sp>
        <p:nvSpPr>
          <p:cNvPr id="10" name="object 14">
            <a:extLst>
              <a:ext uri="{FF2B5EF4-FFF2-40B4-BE49-F238E27FC236}">
                <a16:creationId xmlns:a16="http://schemas.microsoft.com/office/drawing/2014/main" id="{8AD767C6-E686-E9FF-EB07-9192641DB83F}"/>
              </a:ext>
            </a:extLst>
          </p:cNvPr>
          <p:cNvSpPr/>
          <p:nvPr/>
        </p:nvSpPr>
        <p:spPr>
          <a:xfrm rot="5400000">
            <a:off x="-1158610" y="1658066"/>
            <a:ext cx="28956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5" name="TextBox 4">
            <a:extLst>
              <a:ext uri="{FF2B5EF4-FFF2-40B4-BE49-F238E27FC236}">
                <a16:creationId xmlns:a16="http://schemas.microsoft.com/office/drawing/2014/main" id="{1CF43FE7-8C27-42C1-46B8-31A49E462170}"/>
              </a:ext>
            </a:extLst>
          </p:cNvPr>
          <p:cNvSpPr txBox="1"/>
          <p:nvPr/>
        </p:nvSpPr>
        <p:spPr>
          <a:xfrm>
            <a:off x="3715531" y="1397690"/>
            <a:ext cx="2446346" cy="261610"/>
          </a:xfrm>
          <a:prstGeom prst="rect">
            <a:avLst/>
          </a:prstGeom>
          <a:noFill/>
        </p:spPr>
        <p:txBody>
          <a:bodyPr wrap="square" rtlCol="1">
            <a:spAutoFit/>
          </a:bodyPr>
          <a:lstStyle/>
          <a:p>
            <a:pPr marL="12700" lvl="0" algn="ctr" rtl="1">
              <a:spcBef>
                <a:spcPts val="125"/>
              </a:spcBef>
            </a:pPr>
            <a:r>
              <a:rPr lang="en-US" sz="1100" b="1" dirty="0">
                <a:solidFill>
                  <a:schemeClr val="bg1"/>
                </a:solidFill>
              </a:rPr>
              <a:t>Objectives of the project </a:t>
            </a:r>
            <a:endParaRPr lang="en-US" sz="1100" b="1" dirty="0">
              <a:solidFill>
                <a:schemeClr val="bg1"/>
              </a:solidFill>
              <a:latin typeface="+mj-lt"/>
              <a:ea typeface="+mj-ea"/>
            </a:endParaRPr>
          </a:p>
        </p:txBody>
      </p:sp>
      <p:sp>
        <p:nvSpPr>
          <p:cNvPr id="7" name="TextBox 6">
            <a:extLst>
              <a:ext uri="{FF2B5EF4-FFF2-40B4-BE49-F238E27FC236}">
                <a16:creationId xmlns:a16="http://schemas.microsoft.com/office/drawing/2014/main" id="{176B2CDE-5E44-3CAF-2F97-E0899FC11009}"/>
              </a:ext>
            </a:extLst>
          </p:cNvPr>
          <p:cNvSpPr txBox="1"/>
          <p:nvPr/>
        </p:nvSpPr>
        <p:spPr>
          <a:xfrm>
            <a:off x="312050" y="360375"/>
            <a:ext cx="3276874" cy="2554545"/>
          </a:xfrm>
          <a:prstGeom prst="rect">
            <a:avLst/>
          </a:prstGeom>
          <a:noFill/>
        </p:spPr>
        <p:txBody>
          <a:bodyPr wrap="square">
            <a:spAutoFit/>
          </a:bodyPr>
          <a:lstStyle/>
          <a:p>
            <a:pPr marL="171450" lvl="0" indent="-171450" rtl="0">
              <a:buFont typeface="Arial" panose="020B0604020202020204" pitchFamily="34" charset="0"/>
              <a:buChar char="•"/>
            </a:pPr>
            <a:r>
              <a:rPr lang="x-none" sz="1000" dirty="0">
                <a:solidFill>
                  <a:schemeClr val="tx1"/>
                </a:solidFill>
              </a:rPr>
              <a:t>Simulate a drone that calculates NDVI and identifies unhealthy crop areas.</a:t>
            </a:r>
            <a:endParaRPr lang="en-US" sz="1000" dirty="0">
              <a:solidFill>
                <a:schemeClr val="tx1"/>
              </a:solidFill>
            </a:endParaRPr>
          </a:p>
          <a:p>
            <a:pPr marL="171450" lvl="0" indent="-171450" rtl="0">
              <a:buFont typeface="Arial" panose="020B0604020202020204" pitchFamily="34" charset="0"/>
              <a:buChar char="•"/>
            </a:pPr>
            <a:endParaRPr lang="en-US" sz="1000" dirty="0">
              <a:solidFill>
                <a:schemeClr val="tx1"/>
              </a:solidFill>
            </a:endParaRPr>
          </a:p>
          <a:p>
            <a:pPr marL="171450" lvl="0" indent="-171450">
              <a:buFont typeface="Arial" panose="020B0604020202020204" pitchFamily="34" charset="0"/>
              <a:buChar char="•"/>
            </a:pPr>
            <a:r>
              <a:rPr lang="x-none" sz="1000" dirty="0">
                <a:solidFill>
                  <a:schemeClr val="tx1"/>
                </a:solidFill>
              </a:rPr>
              <a:t>Implement MQTT communication so the detection drone can send coordinates to the response drone.</a:t>
            </a:r>
            <a:endParaRPr lang="en-US" sz="1000" dirty="0">
              <a:solidFill>
                <a:schemeClr val="tx1"/>
              </a:solidFill>
            </a:endParaRPr>
          </a:p>
          <a:p>
            <a:pPr marL="171450" lvl="0" indent="-171450">
              <a:buFont typeface="Arial" panose="020B0604020202020204" pitchFamily="34" charset="0"/>
              <a:buChar char="•"/>
            </a:pPr>
            <a:endParaRPr lang="en-US" sz="1000" dirty="0">
              <a:solidFill>
                <a:schemeClr val="tx1"/>
              </a:solidFill>
            </a:endParaRPr>
          </a:p>
          <a:p>
            <a:pPr marL="171450" lvl="0" indent="-171450">
              <a:buFont typeface="Arial" panose="020B0604020202020204" pitchFamily="34" charset="0"/>
              <a:buChar char="•"/>
            </a:pPr>
            <a:r>
              <a:rPr lang="x-none" sz="1000" dirty="0">
                <a:solidFill>
                  <a:schemeClr val="tx1"/>
                </a:solidFill>
              </a:rPr>
              <a:t>Simulate a response drone that moves to infected areas and performs targeted pesticide spraying.</a:t>
            </a:r>
            <a:endParaRPr lang="ar-SA" sz="1000" dirty="0">
              <a:solidFill>
                <a:schemeClr val="tx1"/>
              </a:solidFill>
            </a:endParaRPr>
          </a:p>
          <a:p>
            <a:pPr marL="171450" lvl="0" indent="-171450">
              <a:buFont typeface="Arial" panose="020B0604020202020204" pitchFamily="34" charset="0"/>
              <a:buChar char="•"/>
            </a:pPr>
            <a:endParaRPr lang="en-US" sz="1000" dirty="0">
              <a:solidFill>
                <a:schemeClr val="tx1"/>
              </a:solidFill>
            </a:endParaRPr>
          </a:p>
          <a:p>
            <a:pPr marL="171450" lvl="0" indent="-171450" rtl="0">
              <a:buFont typeface="Arial" panose="020B0604020202020204" pitchFamily="34" charset="0"/>
              <a:buChar char="•"/>
            </a:pPr>
            <a:r>
              <a:rPr lang="x-none" sz="1000" dirty="0"/>
              <a:t>Measure performance using</a:t>
            </a:r>
            <a:endParaRPr lang="ar-SA" sz="1000" dirty="0"/>
          </a:p>
          <a:p>
            <a:pPr marL="171450" lvl="0" indent="-171450" rtl="0">
              <a:buFont typeface="Arial" panose="020B0604020202020204" pitchFamily="34" charset="0"/>
              <a:buChar char="•"/>
            </a:pPr>
            <a:endParaRPr lang="en-US" sz="1000" dirty="0"/>
          </a:p>
          <a:p>
            <a:pPr marL="171450" lvl="0" indent="-171450">
              <a:buFont typeface="Arial" panose="020B0604020202020204" pitchFamily="34" charset="0"/>
              <a:buChar char="•"/>
            </a:pPr>
            <a:r>
              <a:rPr lang="x-none" sz="1000" dirty="0"/>
              <a:t>coverage accuracy</a:t>
            </a:r>
            <a:endParaRPr lang="ar-SA" sz="1000" dirty="0"/>
          </a:p>
          <a:p>
            <a:pPr marL="171450" lvl="0" indent="-171450">
              <a:buFont typeface="Arial" panose="020B0604020202020204" pitchFamily="34" charset="0"/>
              <a:buChar char="•"/>
            </a:pPr>
            <a:endParaRPr lang="en-US" sz="1000" dirty="0"/>
          </a:p>
          <a:p>
            <a:pPr marL="171450" lvl="0" indent="-171450">
              <a:buFont typeface="Arial" panose="020B0604020202020204" pitchFamily="34" charset="0"/>
              <a:buChar char="•"/>
            </a:pPr>
            <a:r>
              <a:rPr lang="x-none" sz="1000" dirty="0"/>
              <a:t>response coordination time</a:t>
            </a:r>
            <a:endParaRPr lang="ar-SA" sz="1000" dirty="0"/>
          </a:p>
          <a:p>
            <a:pPr marL="171450" lvl="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and spraying accuracy</a:t>
            </a:r>
            <a:endParaRPr lang="en-US" sz="1000" dirty="0">
              <a:solidFill>
                <a:schemeClr val="tx1"/>
              </a:solidFill>
            </a:endParaRPr>
          </a:p>
        </p:txBody>
      </p:sp>
      <p:sp>
        <p:nvSpPr>
          <p:cNvPr id="8" name="object 14">
            <a:extLst>
              <a:ext uri="{FF2B5EF4-FFF2-40B4-BE49-F238E27FC236}">
                <a16:creationId xmlns:a16="http://schemas.microsoft.com/office/drawing/2014/main" id="{ABB9CEFD-12CE-FC4A-07E2-C1A0882EFB95}"/>
              </a:ext>
            </a:extLst>
          </p:cNvPr>
          <p:cNvSpPr/>
          <p:nvPr/>
        </p:nvSpPr>
        <p:spPr>
          <a:xfrm rot="10800000" flipV="1">
            <a:off x="4134429" y="1637647"/>
            <a:ext cx="160855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Tree>
    <p:extLst>
      <p:ext uri="{BB962C8B-B14F-4D97-AF65-F5344CB8AC3E}">
        <p14:creationId xmlns:p14="http://schemas.microsoft.com/office/powerpoint/2010/main" val="2283951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31850" y="313657"/>
            <a:ext cx="4191000" cy="228268"/>
          </a:xfrm>
          <a:prstGeom prst="rect">
            <a:avLst/>
          </a:prstGeom>
        </p:spPr>
        <p:txBody>
          <a:bodyPr vert="horz" wrap="square" lIns="0" tIns="12700" rIns="0" bIns="0" rtlCol="0">
            <a:spAutoFit/>
          </a:bodyPr>
          <a:lstStyle/>
          <a:p>
            <a:pPr lvl="0" algn="ctr" rtl="0"/>
            <a:r>
              <a:rPr lang="en-US" sz="1400" b="1" dirty="0">
                <a:latin typeface="+mj-lt"/>
              </a:rPr>
              <a:t>Methodology</a:t>
            </a:r>
          </a:p>
        </p:txBody>
      </p:sp>
      <p:sp>
        <p:nvSpPr>
          <p:cNvPr id="14" name="object 14"/>
          <p:cNvSpPr/>
          <p:nvPr/>
        </p:nvSpPr>
        <p:spPr>
          <a:xfrm>
            <a:off x="1965484" y="613080"/>
            <a:ext cx="1923732"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a:p>
        </p:txBody>
      </p:sp>
      <p:sp>
        <p:nvSpPr>
          <p:cNvPr id="7" name="object 7">
            <a:extLst>
              <a:ext uri="{FF2B5EF4-FFF2-40B4-BE49-F238E27FC236}">
                <a16:creationId xmlns:a16="http://schemas.microsoft.com/office/drawing/2014/main" id="{BB0EEEFB-BAAC-D5E7-5501-2C2936B17925}"/>
              </a:ext>
            </a:extLst>
          </p:cNvPr>
          <p:cNvSpPr/>
          <p:nvPr/>
        </p:nvSpPr>
        <p:spPr>
          <a:xfrm>
            <a:off x="1512" y="0"/>
            <a:ext cx="749300" cy="801370"/>
          </a:xfrm>
          <a:custGeom>
            <a:avLst/>
            <a:gdLst/>
            <a:ahLst/>
            <a:cxnLst/>
            <a:rect l="l" t="t" r="r" b="b"/>
            <a:pathLst>
              <a:path w="749300" h="801370">
                <a:moveTo>
                  <a:pt x="610284" y="0"/>
                </a:moveTo>
                <a:lnTo>
                  <a:pt x="0" y="0"/>
                </a:lnTo>
                <a:lnTo>
                  <a:pt x="0" y="714296"/>
                </a:lnTo>
                <a:lnTo>
                  <a:pt x="86618" y="800968"/>
                </a:lnTo>
                <a:lnTo>
                  <a:pt x="749176" y="138805"/>
                </a:lnTo>
                <a:lnTo>
                  <a:pt x="610284"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3" name="TextBox 2">
            <a:extLst>
              <a:ext uri="{FF2B5EF4-FFF2-40B4-BE49-F238E27FC236}">
                <a16:creationId xmlns:a16="http://schemas.microsoft.com/office/drawing/2014/main" id="{D05C1655-FBB8-471F-F126-470807FEA59D}"/>
              </a:ext>
            </a:extLst>
          </p:cNvPr>
          <p:cNvSpPr txBox="1"/>
          <p:nvPr/>
        </p:nvSpPr>
        <p:spPr>
          <a:xfrm>
            <a:off x="733866" y="1171164"/>
            <a:ext cx="4386966" cy="1200329"/>
          </a:xfrm>
          <a:prstGeom prst="rect">
            <a:avLst/>
          </a:prstGeom>
          <a:noFill/>
        </p:spPr>
        <p:txBody>
          <a:bodyPr wrap="square">
            <a:spAutoFit/>
          </a:bodyPr>
          <a:lstStyle/>
          <a:p>
            <a:pPr marL="457200" lvl="0" indent="-171450" algn="just">
              <a:buFont typeface="Arial" panose="020B0604020202020204" pitchFamily="34" charset="0"/>
              <a:buChar char="•"/>
              <a:tabLst>
                <a:tab pos="228600" algn="l"/>
              </a:tabLst>
            </a:pPr>
            <a:r>
              <a:rPr lang="en-US" sz="900" dirty="0">
                <a:solidFill>
                  <a:schemeClr val="bg1"/>
                </a:solidFill>
                <a:latin typeface="+mj-lt"/>
                <a:ea typeface="+mj-ea"/>
              </a:rPr>
              <a:t>NDVI-based crop health detection.</a:t>
            </a:r>
          </a:p>
          <a:p>
            <a:pPr marL="457200" lvl="0" indent="-171450" algn="just">
              <a:buFont typeface="Arial" panose="020B0604020202020204" pitchFamily="34" charset="0"/>
              <a:buChar char="•"/>
              <a:tabLst>
                <a:tab pos="228600" algn="l"/>
              </a:tabLst>
            </a:pPr>
            <a:endParaRPr lang="en-US" sz="900" dirty="0">
              <a:solidFill>
                <a:schemeClr val="bg1"/>
              </a:solidFill>
              <a:latin typeface="+mj-lt"/>
              <a:ea typeface="+mj-ea"/>
            </a:endParaRPr>
          </a:p>
          <a:p>
            <a:pPr marL="457200" lvl="0" indent="-171450" algn="just">
              <a:buFont typeface="Arial" panose="020B0604020202020204" pitchFamily="34" charset="0"/>
              <a:buChar char="•"/>
              <a:tabLst>
                <a:tab pos="228600" algn="l"/>
              </a:tabLst>
            </a:pPr>
            <a:r>
              <a:rPr lang="en-US" sz="900" dirty="0">
                <a:solidFill>
                  <a:schemeClr val="bg1"/>
                </a:solidFill>
                <a:latin typeface="+mj-lt"/>
                <a:ea typeface="+mj-ea"/>
              </a:rPr>
              <a:t>MQTT communication for real-time data exchange between drones.</a:t>
            </a:r>
            <a:endParaRPr lang="ar-SA" sz="900" dirty="0">
              <a:solidFill>
                <a:schemeClr val="bg1"/>
              </a:solidFill>
              <a:latin typeface="+mj-lt"/>
              <a:ea typeface="+mj-ea"/>
            </a:endParaRPr>
          </a:p>
          <a:p>
            <a:pPr marL="457200" lvl="0" indent="-171450" algn="just">
              <a:buFont typeface="Arial" panose="020B0604020202020204" pitchFamily="34" charset="0"/>
              <a:buChar char="•"/>
              <a:tabLst>
                <a:tab pos="228600" algn="l"/>
              </a:tabLst>
            </a:pPr>
            <a:endParaRPr lang="en-US" sz="900" dirty="0">
              <a:solidFill>
                <a:schemeClr val="bg1"/>
              </a:solidFill>
              <a:latin typeface="+mj-lt"/>
              <a:ea typeface="+mj-ea"/>
            </a:endParaRPr>
          </a:p>
          <a:p>
            <a:pPr marL="457200" lvl="0" indent="-171450" algn="just">
              <a:buFont typeface="Arial" panose="020B0604020202020204" pitchFamily="34" charset="0"/>
              <a:buChar char="•"/>
              <a:tabLst>
                <a:tab pos="228600" algn="l"/>
              </a:tabLst>
            </a:pPr>
            <a:r>
              <a:rPr lang="en-US" sz="900" dirty="0">
                <a:solidFill>
                  <a:schemeClr val="bg1"/>
                </a:solidFill>
                <a:latin typeface="+mj-lt"/>
                <a:ea typeface="+mj-ea"/>
              </a:rPr>
              <a:t>Thermal Image Processing: MATLAB scripts simulate and analyze thermal images to identify abnormal temperature zones.</a:t>
            </a:r>
          </a:p>
          <a:p>
            <a:pPr marL="457200" lvl="0" indent="-171450" algn="just">
              <a:buFont typeface="Arial" panose="020B0604020202020204" pitchFamily="34" charset="0"/>
              <a:buChar char="•"/>
              <a:tabLst>
                <a:tab pos="228600" algn="l"/>
              </a:tabLst>
            </a:pPr>
            <a:endParaRPr lang="en-US" sz="900" dirty="0">
              <a:solidFill>
                <a:schemeClr val="bg1"/>
              </a:solidFill>
              <a:latin typeface="+mj-lt"/>
              <a:ea typeface="+mj-ea"/>
            </a:endParaRPr>
          </a:p>
          <a:p>
            <a:pPr marL="457200" indent="-171450" algn="just">
              <a:buFont typeface="Arial" panose="020B0604020202020204" pitchFamily="34" charset="0"/>
              <a:buChar char="•"/>
            </a:pPr>
            <a:r>
              <a:rPr lang="en-US" sz="900" dirty="0">
                <a:solidFill>
                  <a:schemeClr val="bg1"/>
                </a:solidFill>
                <a:latin typeface="+mj-lt"/>
                <a:ea typeface="+mj-ea"/>
              </a:rPr>
              <a:t>path planning and targeted spraying by the response drone. </a:t>
            </a:r>
            <a:endParaRPr lang="ar-SA" sz="900" dirty="0">
              <a:solidFill>
                <a:schemeClr val="bg1"/>
              </a:solidFill>
              <a:latin typeface="+mj-lt"/>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5D2FE-037C-FDC5-135E-CAD08EC44905}"/>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849DE94E-7BEC-426D-85F3-342D8F86754D}"/>
              </a:ext>
            </a:extLst>
          </p:cNvPr>
          <p:cNvSpPr txBox="1">
            <a:spLocks noGrp="1"/>
          </p:cNvSpPr>
          <p:nvPr>
            <p:ph type="title"/>
          </p:nvPr>
        </p:nvSpPr>
        <p:spPr>
          <a:xfrm>
            <a:off x="831849" y="172417"/>
            <a:ext cx="4191000" cy="228268"/>
          </a:xfrm>
          <a:prstGeom prst="rect">
            <a:avLst/>
          </a:prstGeom>
        </p:spPr>
        <p:txBody>
          <a:bodyPr vert="horz" wrap="square" lIns="0" tIns="12700" rIns="0" bIns="0" rtlCol="0">
            <a:spAutoFit/>
          </a:bodyPr>
          <a:lstStyle/>
          <a:p>
            <a:pPr algn="ctr" rtl="0"/>
            <a:r>
              <a:rPr lang="en-US" sz="1400" b="1" dirty="0">
                <a:latin typeface="+mj-lt"/>
              </a:rPr>
              <a:t>Challenges </a:t>
            </a:r>
          </a:p>
        </p:txBody>
      </p:sp>
      <p:sp>
        <p:nvSpPr>
          <p:cNvPr id="14" name="object 14">
            <a:extLst>
              <a:ext uri="{FF2B5EF4-FFF2-40B4-BE49-F238E27FC236}">
                <a16:creationId xmlns:a16="http://schemas.microsoft.com/office/drawing/2014/main" id="{0D7FAA92-70F8-6DD0-B23D-E25C47AB91FD}"/>
              </a:ext>
            </a:extLst>
          </p:cNvPr>
          <p:cNvSpPr/>
          <p:nvPr/>
        </p:nvSpPr>
        <p:spPr>
          <a:xfrm>
            <a:off x="2370217" y="400685"/>
            <a:ext cx="1114265"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a:p>
        </p:txBody>
      </p:sp>
      <p:sp>
        <p:nvSpPr>
          <p:cNvPr id="6" name="TextBox 5">
            <a:extLst>
              <a:ext uri="{FF2B5EF4-FFF2-40B4-BE49-F238E27FC236}">
                <a16:creationId xmlns:a16="http://schemas.microsoft.com/office/drawing/2014/main" id="{E9D1E7CB-005E-91FC-AF5A-81286A0981A5}"/>
              </a:ext>
            </a:extLst>
          </p:cNvPr>
          <p:cNvSpPr txBox="1"/>
          <p:nvPr/>
        </p:nvSpPr>
        <p:spPr>
          <a:xfrm>
            <a:off x="303866" y="962025"/>
            <a:ext cx="5246966" cy="1814343"/>
          </a:xfrm>
          <a:prstGeom prst="rect">
            <a:avLst/>
          </a:prstGeom>
          <a:noFill/>
        </p:spPr>
        <p:txBody>
          <a:bodyPr wrap="square">
            <a:spAutoFit/>
          </a:bodyPr>
          <a:lstStyle/>
          <a:p>
            <a:pPr marL="0" marR="0" indent="0" algn="just" rtl="0">
              <a:lnSpc>
                <a:spcPct val="95000"/>
              </a:lnSpc>
              <a:spcAft>
                <a:spcPts val="600"/>
              </a:spcAft>
              <a:buNone/>
              <a:tabLst>
                <a:tab pos="182880" algn="l"/>
              </a:tabLst>
            </a:pPr>
            <a:r>
              <a:rPr lang="en-US" sz="1100" b="1" dirty="0">
                <a:solidFill>
                  <a:schemeClr val="bg1"/>
                </a:solidFill>
                <a:latin typeface="+mj-lt"/>
                <a:ea typeface="+mj-ea"/>
              </a:rPr>
              <a:t>Developing the system using MATLAB presented several technical challenges </a:t>
            </a:r>
            <a:r>
              <a:rPr lang="ar-SA" sz="1100" b="1" dirty="0">
                <a:solidFill>
                  <a:schemeClr val="bg1"/>
                </a:solidFill>
                <a:latin typeface="+mj-lt"/>
                <a:ea typeface="+mj-ea"/>
              </a:rPr>
              <a:t>:</a:t>
            </a:r>
          </a:p>
          <a:p>
            <a:pPr marL="0" marR="0" indent="0" algn="just" rtl="0">
              <a:lnSpc>
                <a:spcPct val="95000"/>
              </a:lnSpc>
              <a:spcAft>
                <a:spcPts val="600"/>
              </a:spcAft>
              <a:buNone/>
              <a:tabLst>
                <a:tab pos="182880" algn="l"/>
              </a:tabLst>
            </a:pPr>
            <a:endParaRPr lang="en-US" sz="1100" b="1" dirty="0">
              <a:solidFill>
                <a:schemeClr val="bg1"/>
              </a:solidFill>
              <a:latin typeface="+mj-lt"/>
              <a:ea typeface="+mj-ea"/>
            </a:endParaRPr>
          </a:p>
          <a:p>
            <a:pPr marL="342900" marR="0" lvl="0" indent="-342900" algn="just">
              <a:buFont typeface="Symbol" panose="05050102010706020507" pitchFamily="18" charset="2"/>
              <a:buChar char=""/>
            </a:pPr>
            <a:r>
              <a:rPr lang="en-US" sz="900" dirty="0">
                <a:solidFill>
                  <a:schemeClr val="bg1"/>
                </a:solidFill>
                <a:latin typeface="+mj-lt"/>
                <a:ea typeface="+mj-ea"/>
              </a:rPr>
              <a:t>MATLAB Toolbox Limitations</a:t>
            </a:r>
            <a:r>
              <a:rPr lang="x-none" sz="900" dirty="0">
                <a:solidFill>
                  <a:schemeClr val="bg1"/>
                </a:solidFill>
                <a:latin typeface="+mj-lt"/>
                <a:ea typeface="+mj-ea"/>
              </a:rPr>
              <a:t>.</a:t>
            </a:r>
            <a:endParaRPr lang="en-US" sz="900" dirty="0">
              <a:solidFill>
                <a:schemeClr val="bg1"/>
              </a:solidFill>
              <a:latin typeface="+mj-lt"/>
              <a:ea typeface="+mj-ea"/>
            </a:endParaRPr>
          </a:p>
          <a:p>
            <a:pPr marL="0" marR="0" algn="just">
              <a:buNone/>
            </a:pPr>
            <a:r>
              <a:rPr lang="ar-SA" sz="900" dirty="0">
                <a:solidFill>
                  <a:schemeClr val="bg1"/>
                </a:solidFill>
                <a:latin typeface="+mj-lt"/>
                <a:ea typeface="+mj-ea"/>
              </a:rPr>
              <a:t> </a:t>
            </a:r>
            <a:endParaRPr lang="en-US" sz="900" dirty="0">
              <a:solidFill>
                <a:schemeClr val="bg1"/>
              </a:solidFill>
              <a:latin typeface="+mj-lt"/>
              <a:ea typeface="+mj-ea"/>
            </a:endParaRPr>
          </a:p>
          <a:p>
            <a:pPr marL="342900" marR="0" lvl="0" indent="-342900" algn="just">
              <a:buFont typeface="Symbol" panose="05050102010706020507" pitchFamily="18" charset="2"/>
              <a:buChar char=""/>
            </a:pPr>
            <a:r>
              <a:rPr lang="en-US" sz="900" dirty="0">
                <a:solidFill>
                  <a:schemeClr val="bg1"/>
                </a:solidFill>
                <a:latin typeface="+mj-lt"/>
                <a:ea typeface="+mj-ea"/>
              </a:rPr>
              <a:t>Realistic figures for the unhealthy  and healthy areas.  </a:t>
            </a:r>
          </a:p>
          <a:p>
            <a:pPr marL="0" marR="0" algn="just">
              <a:buNone/>
            </a:pPr>
            <a:r>
              <a:rPr lang="ar-SA" sz="900" dirty="0">
                <a:solidFill>
                  <a:schemeClr val="bg1"/>
                </a:solidFill>
                <a:latin typeface="+mj-lt"/>
                <a:ea typeface="+mj-ea"/>
              </a:rPr>
              <a:t> </a:t>
            </a:r>
            <a:endParaRPr lang="en-US" sz="900" dirty="0">
              <a:solidFill>
                <a:schemeClr val="bg1"/>
              </a:solidFill>
              <a:latin typeface="+mj-lt"/>
              <a:ea typeface="+mj-ea"/>
            </a:endParaRPr>
          </a:p>
          <a:p>
            <a:pPr marL="342900" marR="0" lvl="0" indent="-342900" algn="just">
              <a:buFont typeface="Symbol" panose="05050102010706020507" pitchFamily="18" charset="2"/>
              <a:buChar char=""/>
            </a:pPr>
            <a:r>
              <a:rPr lang="en-US" sz="900" dirty="0">
                <a:solidFill>
                  <a:schemeClr val="bg1"/>
                </a:solidFill>
                <a:latin typeface="+mj-lt"/>
                <a:ea typeface="+mj-ea"/>
              </a:rPr>
              <a:t>Ensuring Full Field Coverage.</a:t>
            </a:r>
          </a:p>
          <a:p>
            <a:pPr marL="457200" marR="0" algn="ctr">
              <a:buNone/>
            </a:pPr>
            <a:r>
              <a:rPr lang="en-US" sz="900" dirty="0">
                <a:solidFill>
                  <a:schemeClr val="bg1"/>
                </a:solidFill>
                <a:latin typeface="+mj-lt"/>
                <a:ea typeface="+mj-ea"/>
              </a:rPr>
              <a:t> </a:t>
            </a:r>
          </a:p>
          <a:p>
            <a:pPr marL="342900" marR="0" lvl="0" indent="-342900" algn="just">
              <a:buFont typeface="Symbol" panose="05050102010706020507" pitchFamily="18" charset="2"/>
              <a:buChar char=""/>
            </a:pPr>
            <a:r>
              <a:rPr lang="en-US" sz="900" dirty="0">
                <a:solidFill>
                  <a:schemeClr val="bg1"/>
                </a:solidFill>
                <a:latin typeface="+mj-lt"/>
                <a:ea typeface="+mj-ea"/>
              </a:rPr>
              <a:t>Shown results clearly.</a:t>
            </a:r>
          </a:p>
          <a:p>
            <a:pPr marL="457200" marR="0" algn="ctr">
              <a:buNone/>
            </a:pPr>
            <a:r>
              <a:rPr lang="en-US" sz="900" dirty="0">
                <a:solidFill>
                  <a:schemeClr val="bg1"/>
                </a:solidFill>
                <a:latin typeface="+mj-lt"/>
                <a:ea typeface="+mj-ea"/>
              </a:rPr>
              <a:t> </a:t>
            </a:r>
          </a:p>
          <a:p>
            <a:pPr marL="342900" marR="0" lvl="0" indent="-342900" algn="just">
              <a:buFont typeface="Symbol" panose="05050102010706020507" pitchFamily="18" charset="2"/>
              <a:buChar char=""/>
            </a:pPr>
            <a:r>
              <a:rPr lang="en-US" sz="900" dirty="0">
                <a:solidFill>
                  <a:schemeClr val="bg1"/>
                </a:solidFill>
                <a:latin typeface="+mj-lt"/>
                <a:ea typeface="+mj-ea"/>
              </a:rPr>
              <a:t>Realistic infection detection is right or not.</a:t>
            </a:r>
            <a:endParaRPr lang="en-US" sz="1100" dirty="0">
              <a:solidFill>
                <a:schemeClr val="bg1"/>
              </a:solidFill>
              <a:latin typeface="+mj-lt"/>
              <a:ea typeface="+mj-ea"/>
            </a:endParaRPr>
          </a:p>
        </p:txBody>
      </p:sp>
      <p:grpSp>
        <p:nvGrpSpPr>
          <p:cNvPr id="8" name="object 3">
            <a:extLst>
              <a:ext uri="{FF2B5EF4-FFF2-40B4-BE49-F238E27FC236}">
                <a16:creationId xmlns:a16="http://schemas.microsoft.com/office/drawing/2014/main" id="{5F9BA26D-D907-5054-1B56-6B0D713A92C0}"/>
              </a:ext>
            </a:extLst>
          </p:cNvPr>
          <p:cNvGrpSpPr/>
          <p:nvPr/>
        </p:nvGrpSpPr>
        <p:grpSpPr>
          <a:xfrm rot="10800000">
            <a:off x="5220532" y="0"/>
            <a:ext cx="571500" cy="1111250"/>
            <a:chOff x="1512" y="1009211"/>
            <a:chExt cx="571500" cy="1111250"/>
          </a:xfrm>
        </p:grpSpPr>
        <p:sp>
          <p:nvSpPr>
            <p:cNvPr id="9" name="object 4">
              <a:extLst>
                <a:ext uri="{FF2B5EF4-FFF2-40B4-BE49-F238E27FC236}">
                  <a16:creationId xmlns:a16="http://schemas.microsoft.com/office/drawing/2014/main" id="{02D34F14-718C-DD56-DEAB-8879D78C830D}"/>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10" name="object 5">
              <a:extLst>
                <a:ext uri="{FF2B5EF4-FFF2-40B4-BE49-F238E27FC236}">
                  <a16:creationId xmlns:a16="http://schemas.microsoft.com/office/drawing/2014/main" id="{945EBDE3-87DE-E890-2529-1E280CECFD25}"/>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grpSp>
        <p:nvGrpSpPr>
          <p:cNvPr id="12" name="object 3">
            <a:extLst>
              <a:ext uri="{FF2B5EF4-FFF2-40B4-BE49-F238E27FC236}">
                <a16:creationId xmlns:a16="http://schemas.microsoft.com/office/drawing/2014/main" id="{BEA40D70-1177-F6CD-9227-E12C4F54F640}"/>
              </a:ext>
            </a:extLst>
          </p:cNvPr>
          <p:cNvGrpSpPr/>
          <p:nvPr/>
        </p:nvGrpSpPr>
        <p:grpSpPr>
          <a:xfrm rot="10800000">
            <a:off x="5220532" y="343757"/>
            <a:ext cx="571500" cy="1111250"/>
            <a:chOff x="1512" y="1009211"/>
            <a:chExt cx="571500" cy="1111250"/>
          </a:xfrm>
        </p:grpSpPr>
        <p:sp>
          <p:nvSpPr>
            <p:cNvPr id="13" name="object 4">
              <a:extLst>
                <a:ext uri="{FF2B5EF4-FFF2-40B4-BE49-F238E27FC236}">
                  <a16:creationId xmlns:a16="http://schemas.microsoft.com/office/drawing/2014/main" id="{5E9A61FB-758B-4699-E4B1-86D1BB82C773}"/>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15" name="object 5">
              <a:extLst>
                <a:ext uri="{FF2B5EF4-FFF2-40B4-BE49-F238E27FC236}">
                  <a16:creationId xmlns:a16="http://schemas.microsoft.com/office/drawing/2014/main" id="{4D8455CE-DFBA-A296-48E2-D65F2D45CCDA}"/>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grpSp>
        <p:nvGrpSpPr>
          <p:cNvPr id="16" name="object 3">
            <a:extLst>
              <a:ext uri="{FF2B5EF4-FFF2-40B4-BE49-F238E27FC236}">
                <a16:creationId xmlns:a16="http://schemas.microsoft.com/office/drawing/2014/main" id="{2B0C374F-44BF-E359-D6BE-69F654D7C7D3}"/>
              </a:ext>
            </a:extLst>
          </p:cNvPr>
          <p:cNvGrpSpPr/>
          <p:nvPr/>
        </p:nvGrpSpPr>
        <p:grpSpPr>
          <a:xfrm rot="10800000">
            <a:off x="5220532" y="813243"/>
            <a:ext cx="571500" cy="1111250"/>
            <a:chOff x="1512" y="1009211"/>
            <a:chExt cx="571500" cy="1111250"/>
          </a:xfrm>
        </p:grpSpPr>
        <p:sp>
          <p:nvSpPr>
            <p:cNvPr id="17" name="object 4">
              <a:extLst>
                <a:ext uri="{FF2B5EF4-FFF2-40B4-BE49-F238E27FC236}">
                  <a16:creationId xmlns:a16="http://schemas.microsoft.com/office/drawing/2014/main" id="{68386EFF-AD3A-E904-3B98-6D9A430E7E53}"/>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18" name="object 5">
              <a:extLst>
                <a:ext uri="{FF2B5EF4-FFF2-40B4-BE49-F238E27FC236}">
                  <a16:creationId xmlns:a16="http://schemas.microsoft.com/office/drawing/2014/main" id="{B2676C82-A369-897B-04FB-2521D7CAF486}"/>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spTree>
    <p:extLst>
      <p:ext uri="{BB962C8B-B14F-4D97-AF65-F5344CB8AC3E}">
        <p14:creationId xmlns:p14="http://schemas.microsoft.com/office/powerpoint/2010/main" val="408081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0956-943F-D2A5-DBB3-BAD71713C1C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5E3E10-CE6C-7565-FCC2-A50D22827F40}"/>
              </a:ext>
            </a:extLst>
          </p:cNvPr>
          <p:cNvSpPr/>
          <p:nvPr/>
        </p:nvSpPr>
        <p:spPr>
          <a:xfrm>
            <a:off x="36232" y="10058"/>
            <a:ext cx="1083310" cy="541655"/>
          </a:xfrm>
          <a:custGeom>
            <a:avLst/>
            <a:gdLst/>
            <a:ahLst/>
            <a:cxnLst/>
            <a:rect l="l" t="t" r="r" b="b"/>
            <a:pathLst>
              <a:path w="1083310" h="541655">
                <a:moveTo>
                  <a:pt x="1082975" y="0"/>
                </a:moveTo>
                <a:lnTo>
                  <a:pt x="0" y="0"/>
                </a:lnTo>
                <a:lnTo>
                  <a:pt x="541483" y="541483"/>
                </a:lnTo>
                <a:lnTo>
                  <a:pt x="1082975" y="0"/>
                </a:lnTo>
                <a:close/>
              </a:path>
            </a:pathLst>
          </a:custGeom>
          <a:blipFill>
            <a:blip r:embed="rId2" cstate="print">
              <a:extLst>
                <a:ext uri="{28A0092B-C50C-407E-A947-70E740481C1C}">
                  <a14:useLocalDpi xmlns:a14="http://schemas.microsoft.com/office/drawing/2010/main" val="0"/>
                </a:ext>
              </a:extLst>
            </a:blip>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nvGrpSpPr>
          <p:cNvPr id="3" name="object 3">
            <a:extLst>
              <a:ext uri="{FF2B5EF4-FFF2-40B4-BE49-F238E27FC236}">
                <a16:creationId xmlns:a16="http://schemas.microsoft.com/office/drawing/2014/main" id="{61324DF2-24D4-5DC9-25E6-5565765E8943}"/>
              </a:ext>
            </a:extLst>
          </p:cNvPr>
          <p:cNvGrpSpPr/>
          <p:nvPr/>
        </p:nvGrpSpPr>
        <p:grpSpPr>
          <a:xfrm>
            <a:off x="0" y="137083"/>
            <a:ext cx="571500" cy="1111250"/>
            <a:chOff x="1512" y="1009211"/>
            <a:chExt cx="571500" cy="1111250"/>
          </a:xfrm>
        </p:grpSpPr>
        <p:sp>
          <p:nvSpPr>
            <p:cNvPr id="4" name="object 4">
              <a:extLst>
                <a:ext uri="{FF2B5EF4-FFF2-40B4-BE49-F238E27FC236}">
                  <a16:creationId xmlns:a16="http://schemas.microsoft.com/office/drawing/2014/main" id="{324D4376-7B6A-48F2-014D-A0C69B375C8C}"/>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solidFill>
                <a:schemeClr val="accent1"/>
              </a:solidFill>
            </a:ln>
          </p:spPr>
          <p:txBody>
            <a:bodyPr wrap="square" lIns="0" tIns="0" rIns="0" bIns="0" rtlCol="0"/>
            <a:lstStyle/>
            <a:p>
              <a:endParaRPr/>
            </a:p>
          </p:txBody>
        </p:sp>
        <p:sp>
          <p:nvSpPr>
            <p:cNvPr id="5" name="object 5">
              <a:extLst>
                <a:ext uri="{FF2B5EF4-FFF2-40B4-BE49-F238E27FC236}">
                  <a16:creationId xmlns:a16="http://schemas.microsoft.com/office/drawing/2014/main" id="{53A6AA0D-F575-94A9-1FAD-1A85812B46E3}"/>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solidFill>
                <a:schemeClr val="accent1"/>
              </a:solidFill>
            </a:ln>
          </p:spPr>
          <p:txBody>
            <a:bodyPr wrap="square" lIns="0" tIns="0" rIns="0" bIns="0" rtlCol="0"/>
            <a:lstStyle/>
            <a:p>
              <a:endParaRPr/>
            </a:p>
          </p:txBody>
        </p:sp>
      </p:grpSp>
      <p:sp>
        <p:nvSpPr>
          <p:cNvPr id="11" name="object 11">
            <a:extLst>
              <a:ext uri="{FF2B5EF4-FFF2-40B4-BE49-F238E27FC236}">
                <a16:creationId xmlns:a16="http://schemas.microsoft.com/office/drawing/2014/main" id="{57D81EC0-0E02-8B11-95B8-17E164B13543}"/>
              </a:ext>
            </a:extLst>
          </p:cNvPr>
          <p:cNvSpPr txBox="1">
            <a:spLocks noGrp="1"/>
          </p:cNvSpPr>
          <p:nvPr>
            <p:ph type="title"/>
          </p:nvPr>
        </p:nvSpPr>
        <p:spPr>
          <a:xfrm>
            <a:off x="374377" y="469250"/>
            <a:ext cx="5105400" cy="446917"/>
          </a:xfrm>
          <a:prstGeom prst="rect">
            <a:avLst/>
          </a:prstGeom>
        </p:spPr>
        <p:txBody>
          <a:bodyPr vert="horz" wrap="square" lIns="0" tIns="15875" rIns="0" bIns="0" rtlCol="0">
            <a:spAutoFit/>
          </a:bodyPr>
          <a:lstStyle/>
          <a:p>
            <a:pPr marL="12700" algn="ctr" rtl="1">
              <a:spcBef>
                <a:spcPts val="125"/>
              </a:spcBef>
            </a:pPr>
            <a:r>
              <a:rPr lang="en-US" sz="1400" b="1" dirty="0">
                <a:latin typeface="+mj-lt"/>
              </a:rPr>
              <a:t>Experimentations &amp; Results </a:t>
            </a:r>
            <a:br>
              <a:rPr lang="en-US" b="1" cap="small" dirty="0"/>
            </a:br>
            <a:endParaRPr lang="ar-SA" sz="1400" b="1" dirty="0">
              <a:latin typeface="+mj-lt"/>
            </a:endParaRPr>
          </a:p>
        </p:txBody>
      </p:sp>
      <p:sp>
        <p:nvSpPr>
          <p:cNvPr id="14" name="object 14">
            <a:extLst>
              <a:ext uri="{FF2B5EF4-FFF2-40B4-BE49-F238E27FC236}">
                <a16:creationId xmlns:a16="http://schemas.microsoft.com/office/drawing/2014/main" id="{E777066E-764F-13A1-31DA-F2E830F7E60E}"/>
              </a:ext>
            </a:extLst>
          </p:cNvPr>
          <p:cNvSpPr/>
          <p:nvPr/>
        </p:nvSpPr>
        <p:spPr>
          <a:xfrm>
            <a:off x="2356212" y="726724"/>
            <a:ext cx="114173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solidFill>
              <a:schemeClr val="accent1"/>
            </a:solidFill>
          </a:ln>
        </p:spPr>
        <p:txBody>
          <a:bodyPr wrap="square" lIns="0" tIns="0" rIns="0" bIns="0" rtlCol="0"/>
          <a:lstStyle/>
          <a:p>
            <a:endParaRPr dirty="0"/>
          </a:p>
        </p:txBody>
      </p:sp>
      <p:grpSp>
        <p:nvGrpSpPr>
          <p:cNvPr id="6" name="object 3">
            <a:extLst>
              <a:ext uri="{FF2B5EF4-FFF2-40B4-BE49-F238E27FC236}">
                <a16:creationId xmlns:a16="http://schemas.microsoft.com/office/drawing/2014/main" id="{736697A8-5887-5EAE-4F95-B7089FD1B283}"/>
              </a:ext>
            </a:extLst>
          </p:cNvPr>
          <p:cNvGrpSpPr/>
          <p:nvPr/>
        </p:nvGrpSpPr>
        <p:grpSpPr>
          <a:xfrm rot="10800000">
            <a:off x="5246422" y="30082"/>
            <a:ext cx="571500" cy="1111250"/>
            <a:chOff x="1512" y="1009211"/>
            <a:chExt cx="571500" cy="1111250"/>
          </a:xfrm>
        </p:grpSpPr>
        <p:sp>
          <p:nvSpPr>
            <p:cNvPr id="7" name="object 4">
              <a:extLst>
                <a:ext uri="{FF2B5EF4-FFF2-40B4-BE49-F238E27FC236}">
                  <a16:creationId xmlns:a16="http://schemas.microsoft.com/office/drawing/2014/main" id="{2243666F-B5B3-CC18-6FB0-4F4319FBCD86}"/>
                </a:ext>
              </a:extLst>
            </p:cNvPr>
            <p:cNvSpPr/>
            <p:nvPr/>
          </p:nvSpPr>
          <p:spPr>
            <a:xfrm>
              <a:off x="1512" y="1181075"/>
              <a:ext cx="571500" cy="939800"/>
            </a:xfrm>
            <a:custGeom>
              <a:avLst/>
              <a:gdLst/>
              <a:ahLst/>
              <a:cxnLst/>
              <a:rect l="l" t="t" r="r" b="b"/>
              <a:pathLst>
                <a:path w="571500" h="939800">
                  <a:moveTo>
                    <a:pt x="187320" y="0"/>
                  </a:moveTo>
                  <a:lnTo>
                    <a:pt x="0" y="187320"/>
                  </a:lnTo>
                  <a:lnTo>
                    <a:pt x="0" y="923890"/>
                  </a:lnTo>
                  <a:lnTo>
                    <a:pt x="15442" y="939332"/>
                  </a:lnTo>
                  <a:lnTo>
                    <a:pt x="571048" y="383727"/>
                  </a:lnTo>
                  <a:lnTo>
                    <a:pt x="187320"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sp>
          <p:nvSpPr>
            <p:cNvPr id="8" name="object 5">
              <a:extLst>
                <a:ext uri="{FF2B5EF4-FFF2-40B4-BE49-F238E27FC236}">
                  <a16:creationId xmlns:a16="http://schemas.microsoft.com/office/drawing/2014/main" id="{4FB40DB7-AF36-9BDB-1A20-C0C804AE2470}"/>
                </a:ext>
              </a:extLst>
            </p:cNvPr>
            <p:cNvSpPr/>
            <p:nvPr/>
          </p:nvSpPr>
          <p:spPr>
            <a:xfrm>
              <a:off x="1512" y="1009211"/>
              <a:ext cx="217804" cy="420370"/>
            </a:xfrm>
            <a:custGeom>
              <a:avLst/>
              <a:gdLst/>
              <a:ahLst/>
              <a:cxnLst/>
              <a:rect l="l" t="t" r="r" b="b"/>
              <a:pathLst>
                <a:path w="217804" h="420369">
                  <a:moveTo>
                    <a:pt x="15439" y="0"/>
                  </a:moveTo>
                  <a:lnTo>
                    <a:pt x="0" y="15439"/>
                  </a:lnTo>
                  <a:lnTo>
                    <a:pt x="0" y="419948"/>
                  </a:lnTo>
                  <a:lnTo>
                    <a:pt x="217693" y="202250"/>
                  </a:lnTo>
                  <a:lnTo>
                    <a:pt x="15439"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a:p>
          </p:txBody>
        </p:sp>
      </p:grpSp>
      <p:sp>
        <p:nvSpPr>
          <p:cNvPr id="10" name="TextBox 9">
            <a:extLst>
              <a:ext uri="{FF2B5EF4-FFF2-40B4-BE49-F238E27FC236}">
                <a16:creationId xmlns:a16="http://schemas.microsoft.com/office/drawing/2014/main" id="{304C52CD-FE0D-124C-DCBE-3CCE505640DB}"/>
              </a:ext>
            </a:extLst>
          </p:cNvPr>
          <p:cNvSpPr txBox="1"/>
          <p:nvPr/>
        </p:nvSpPr>
        <p:spPr>
          <a:xfrm>
            <a:off x="1517377" y="1277000"/>
            <a:ext cx="2819400" cy="769441"/>
          </a:xfrm>
          <a:prstGeom prst="rect">
            <a:avLst/>
          </a:prstGeom>
          <a:noFill/>
        </p:spPr>
        <p:txBody>
          <a:bodyPr wrap="square">
            <a:spAutoFit/>
          </a:bodyPr>
          <a:lstStyle/>
          <a:p>
            <a:pPr marL="12700" marR="0" algn="just" rtl="0">
              <a:spcBef>
                <a:spcPts val="125"/>
              </a:spcBef>
              <a:buNone/>
            </a:pPr>
            <a:r>
              <a:rPr lang="en-US" sz="1100" b="1" dirty="0">
                <a:solidFill>
                  <a:schemeClr val="bg1"/>
                </a:solidFill>
                <a:latin typeface="+mj-lt"/>
                <a:ea typeface="+mj-ea"/>
              </a:rPr>
              <a:t>This section describes the experimental setup used to know the proposed of using a drone-to-drone agricultural surveillance system to detect infected areas.</a:t>
            </a:r>
          </a:p>
        </p:txBody>
      </p:sp>
    </p:spTree>
    <p:extLst>
      <p:ext uri="{BB962C8B-B14F-4D97-AF65-F5344CB8AC3E}">
        <p14:creationId xmlns:p14="http://schemas.microsoft.com/office/powerpoint/2010/main" val="2548055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61FAF0-7BCF-582C-D3B4-62C0CC96B69A}"/>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EDE0CCA-9515-FAF8-1749-F1928998E304}"/>
              </a:ext>
            </a:extLst>
          </p:cNvPr>
          <p:cNvGrpSpPr/>
          <p:nvPr/>
        </p:nvGrpSpPr>
        <p:grpSpPr>
          <a:xfrm>
            <a:off x="3619341" y="939"/>
            <a:ext cx="2232427" cy="3294711"/>
            <a:chOff x="3079564" y="937"/>
            <a:chExt cx="2765895" cy="3285490"/>
          </a:xfrm>
        </p:grpSpPr>
        <p:sp>
          <p:nvSpPr>
            <p:cNvPr id="4" name="object 4">
              <a:extLst>
                <a:ext uri="{FF2B5EF4-FFF2-40B4-BE49-F238E27FC236}">
                  <a16:creationId xmlns:a16="http://schemas.microsoft.com/office/drawing/2014/main" id="{0660A9DF-C23B-078C-4E90-879F43B36180}"/>
                </a:ext>
              </a:extLst>
            </p:cNvPr>
            <p:cNvSpPr/>
            <p:nvPr/>
          </p:nvSpPr>
          <p:spPr>
            <a:xfrm>
              <a:off x="3079564" y="208817"/>
              <a:ext cx="2061210" cy="2061210"/>
            </a:xfrm>
            <a:custGeom>
              <a:avLst/>
              <a:gdLst/>
              <a:ahLst/>
              <a:cxnLst/>
              <a:rect l="l" t="t" r="r" b="b"/>
              <a:pathLst>
                <a:path w="2061210" h="2061210">
                  <a:moveTo>
                    <a:pt x="1030528" y="0"/>
                  </a:moveTo>
                  <a:lnTo>
                    <a:pt x="0" y="1030129"/>
                  </a:lnTo>
                  <a:lnTo>
                    <a:pt x="1030528" y="2061057"/>
                  </a:lnTo>
                  <a:lnTo>
                    <a:pt x="2061057" y="1030129"/>
                  </a:lnTo>
                  <a:lnTo>
                    <a:pt x="1030528" y="0"/>
                  </a:lnTo>
                  <a:close/>
                </a:path>
              </a:pathLst>
            </a:custGeom>
            <a:solidFill>
              <a:srgbClr val="484C6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6" name="object 6">
              <a:extLst>
                <a:ext uri="{FF2B5EF4-FFF2-40B4-BE49-F238E27FC236}">
                  <a16:creationId xmlns:a16="http://schemas.microsoft.com/office/drawing/2014/main" id="{690BAE8E-04C9-59DF-BF55-58F9C38631F0}"/>
                </a:ext>
              </a:extLst>
            </p:cNvPr>
            <p:cNvSpPr/>
            <p:nvPr/>
          </p:nvSpPr>
          <p:spPr>
            <a:xfrm>
              <a:off x="3582954" y="937"/>
              <a:ext cx="2262505" cy="3285490"/>
            </a:xfrm>
            <a:custGeom>
              <a:avLst/>
              <a:gdLst/>
              <a:ahLst/>
              <a:cxnLst/>
              <a:rect l="l" t="t" r="r" b="b"/>
              <a:pathLst>
                <a:path w="2262504" h="3285490">
                  <a:moveTo>
                    <a:pt x="2261984" y="0"/>
                  </a:moveTo>
                  <a:lnTo>
                    <a:pt x="0" y="0"/>
                  </a:lnTo>
                  <a:lnTo>
                    <a:pt x="0" y="3284890"/>
                  </a:lnTo>
                  <a:lnTo>
                    <a:pt x="2261984" y="3284890"/>
                  </a:lnTo>
                  <a:lnTo>
                    <a:pt x="2261984" y="0"/>
                  </a:lnTo>
                  <a:close/>
                </a:path>
              </a:pathLst>
            </a:custGeom>
            <a:solidFill>
              <a:srgbClr val="282937"/>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grpSp>
      <p:sp>
        <p:nvSpPr>
          <p:cNvPr id="13" name="Title 12">
            <a:extLst>
              <a:ext uri="{FF2B5EF4-FFF2-40B4-BE49-F238E27FC236}">
                <a16:creationId xmlns:a16="http://schemas.microsoft.com/office/drawing/2014/main" id="{5D01A7B2-09B2-123E-DC97-17F98921241E}"/>
              </a:ext>
            </a:extLst>
          </p:cNvPr>
          <p:cNvSpPr>
            <a:spLocks noGrp="1"/>
          </p:cNvSpPr>
          <p:nvPr>
            <p:ph type="title"/>
          </p:nvPr>
        </p:nvSpPr>
        <p:spPr>
          <a:xfrm>
            <a:off x="4183957" y="1432381"/>
            <a:ext cx="1509494" cy="215444"/>
          </a:xfrm>
        </p:spPr>
        <p:txBody>
          <a:bodyPr/>
          <a:lstStyle/>
          <a:p>
            <a:pPr algn="ctr"/>
            <a:r>
              <a:rPr lang="en-US" sz="1400" b="1" dirty="0">
                <a:latin typeface="+mj-lt"/>
              </a:rPr>
              <a:t> </a:t>
            </a:r>
          </a:p>
        </p:txBody>
      </p:sp>
      <p:sp>
        <p:nvSpPr>
          <p:cNvPr id="10" name="object 14">
            <a:extLst>
              <a:ext uri="{FF2B5EF4-FFF2-40B4-BE49-F238E27FC236}">
                <a16:creationId xmlns:a16="http://schemas.microsoft.com/office/drawing/2014/main" id="{65261085-883D-468C-9310-52EA0B8C84E1}"/>
              </a:ext>
            </a:extLst>
          </p:cNvPr>
          <p:cNvSpPr/>
          <p:nvPr/>
        </p:nvSpPr>
        <p:spPr>
          <a:xfrm rot="5400000">
            <a:off x="-1158610" y="1658066"/>
            <a:ext cx="2895600" cy="45719"/>
          </a:xfrm>
          <a:custGeom>
            <a:avLst/>
            <a:gdLst/>
            <a:ahLst/>
            <a:cxnLst/>
            <a:rect l="l" t="t" r="r" b="b"/>
            <a:pathLst>
              <a:path w="1141729" h="30480">
                <a:moveTo>
                  <a:pt x="1141653" y="0"/>
                </a:moveTo>
                <a:lnTo>
                  <a:pt x="0" y="0"/>
                </a:lnTo>
                <a:lnTo>
                  <a:pt x="0" y="30429"/>
                </a:lnTo>
                <a:lnTo>
                  <a:pt x="1141653" y="30429"/>
                </a:lnTo>
                <a:lnTo>
                  <a:pt x="1141653" y="0"/>
                </a:lnTo>
                <a:close/>
              </a:path>
            </a:pathLst>
          </a:custGeom>
          <a:solidFill>
            <a:srgbClr val="6FB0DA"/>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0" tIns="0" rIns="0" bIns="0" rtlCol="0"/>
          <a:lstStyle/>
          <a:p>
            <a:endParaRPr dirty="0"/>
          </a:p>
        </p:txBody>
      </p:sp>
      <p:sp>
        <p:nvSpPr>
          <p:cNvPr id="5" name="TextBox 4">
            <a:extLst>
              <a:ext uri="{FF2B5EF4-FFF2-40B4-BE49-F238E27FC236}">
                <a16:creationId xmlns:a16="http://schemas.microsoft.com/office/drawing/2014/main" id="{7C7B66D1-19F2-0B00-9ADB-AAC04C5FEB49}"/>
              </a:ext>
            </a:extLst>
          </p:cNvPr>
          <p:cNvSpPr txBox="1"/>
          <p:nvPr/>
        </p:nvSpPr>
        <p:spPr>
          <a:xfrm>
            <a:off x="3833804" y="1412771"/>
            <a:ext cx="2209800" cy="461665"/>
          </a:xfrm>
          <a:prstGeom prst="rect">
            <a:avLst/>
          </a:prstGeom>
          <a:noFill/>
        </p:spPr>
        <p:txBody>
          <a:bodyPr wrap="square" rtlCol="1">
            <a:spAutoFit/>
          </a:bodyPr>
          <a:lstStyle/>
          <a:p>
            <a:pPr marL="12700" lvl="0" algn="ctr" rtl="1">
              <a:spcBef>
                <a:spcPts val="125"/>
              </a:spcBef>
            </a:pPr>
            <a:r>
              <a:rPr lang="en-US" sz="1200" b="1" dirty="0">
                <a:solidFill>
                  <a:schemeClr val="bg1"/>
                </a:solidFill>
              </a:rPr>
              <a:t>Software &amp; Hardware Tools </a:t>
            </a:r>
            <a:endParaRPr lang="en-US" sz="1050" b="1" dirty="0">
              <a:solidFill>
                <a:schemeClr val="bg1"/>
              </a:solidFill>
              <a:latin typeface="+mj-lt"/>
              <a:ea typeface="+mj-ea"/>
            </a:endParaRPr>
          </a:p>
        </p:txBody>
      </p:sp>
      <p:sp>
        <p:nvSpPr>
          <p:cNvPr id="7" name="TextBox 6">
            <a:extLst>
              <a:ext uri="{FF2B5EF4-FFF2-40B4-BE49-F238E27FC236}">
                <a16:creationId xmlns:a16="http://schemas.microsoft.com/office/drawing/2014/main" id="{32AA173B-A704-17A6-60B6-90C9DE7361E0}"/>
              </a:ext>
            </a:extLst>
          </p:cNvPr>
          <p:cNvSpPr txBox="1"/>
          <p:nvPr/>
        </p:nvSpPr>
        <p:spPr>
          <a:xfrm>
            <a:off x="293648" y="138349"/>
            <a:ext cx="3890309" cy="1431161"/>
          </a:xfrm>
          <a:prstGeom prst="rect">
            <a:avLst/>
          </a:prstGeom>
          <a:noFill/>
        </p:spPr>
        <p:txBody>
          <a:bodyPr wrap="square">
            <a:spAutoFit/>
          </a:bodyPr>
          <a:lstStyle/>
          <a:p>
            <a:pPr marR="0" lvl="0" algn="l"/>
            <a:r>
              <a:rPr lang="en-US" sz="1200" b="1" dirty="0">
                <a:effectLst/>
                <a:latin typeface="Times New Roman" panose="02020603050405020304" pitchFamily="18" charset="0"/>
                <a:ea typeface="SimSun" panose="02010600030101010101" pitchFamily="2" charset="-122"/>
              </a:rPr>
              <a:t>Software : </a:t>
            </a:r>
          </a:p>
          <a:p>
            <a:pPr marR="0" lvl="0" algn="l"/>
            <a:r>
              <a:rPr lang="en-US" sz="1200" b="1" dirty="0">
                <a:effectLst/>
                <a:latin typeface="Times New Roman" panose="02020603050405020304" pitchFamily="18" charset="0"/>
                <a:ea typeface="SimSun" panose="02010600030101010101" pitchFamily="2" charset="-122"/>
              </a:rPr>
              <a:t> </a:t>
            </a:r>
          </a:p>
          <a:p>
            <a:pPr marL="285750" marR="0" lvl="0" indent="-285750" algn="l">
              <a:buFont typeface="Arial" panose="020B0604020202020204" pitchFamily="34" charset="0"/>
              <a:buChar char="•"/>
            </a:pPr>
            <a:r>
              <a:rPr lang="en-US" sz="1000" dirty="0">
                <a:effectLst/>
                <a:latin typeface="Times New Roman" panose="02020603050405020304" pitchFamily="18" charset="0"/>
                <a:ea typeface="SimSun" panose="02010600030101010101" pitchFamily="2" charset="-122"/>
              </a:rPr>
              <a:t>MATLAB </a:t>
            </a:r>
          </a:p>
          <a:p>
            <a:pPr marL="285750" marR="0" lvl="0" indent="-285750" algn="l">
              <a:buFont typeface="Arial" panose="020B0604020202020204" pitchFamily="34" charset="0"/>
              <a:buChar char="•"/>
            </a:pPr>
            <a:r>
              <a:rPr lang="en-US" sz="1000" dirty="0">
                <a:effectLst/>
                <a:latin typeface="Times New Roman" panose="02020603050405020304" pitchFamily="18" charset="0"/>
                <a:ea typeface="SimSun" panose="02010600030101010101" pitchFamily="2" charset="-122"/>
              </a:rPr>
              <a:t>Basic MATLAB functions for matrix generation, visualization, and numerical simulation</a:t>
            </a:r>
          </a:p>
          <a:p>
            <a:pPr marL="285750" marR="0" lvl="0" indent="-285750" algn="l">
              <a:buFont typeface="Arial" panose="020B0604020202020204" pitchFamily="34" charset="0"/>
              <a:buChar char="•"/>
            </a:pPr>
            <a:r>
              <a:rPr lang="en-US" sz="1000" dirty="0">
                <a:effectLst/>
                <a:latin typeface="Times New Roman" panose="02020603050405020304" pitchFamily="18" charset="0"/>
                <a:ea typeface="SimSun" panose="02010600030101010101" pitchFamily="2" charset="-122"/>
              </a:rPr>
              <a:t>Custom MATLAB </a:t>
            </a:r>
            <a:r>
              <a:rPr lang="en-US" sz="1000">
                <a:effectLst/>
                <a:latin typeface="Times New Roman" panose="02020603050405020304" pitchFamily="18" charset="0"/>
                <a:ea typeface="SimSun" panose="02010600030101010101" pitchFamily="2" charset="-122"/>
              </a:rPr>
              <a:t>implementations for</a:t>
            </a:r>
            <a:endParaRPr lang="en-US" sz="1000" dirty="0">
              <a:effectLst/>
              <a:latin typeface="Times New Roman" panose="02020603050405020304" pitchFamily="18" charset="0"/>
              <a:ea typeface="SimSun" panose="02010600030101010101" pitchFamily="2" charset="-122"/>
            </a:endParaRPr>
          </a:p>
          <a:p>
            <a:pPr marL="285750" marR="0" lvl="0" indent="-285750" algn="l">
              <a:buFont typeface="Arial" panose="020B0604020202020204" pitchFamily="34" charset="0"/>
              <a:buChar char="•"/>
            </a:pPr>
            <a:r>
              <a:rPr lang="en-US" sz="1000" dirty="0">
                <a:effectLst/>
                <a:latin typeface="Times New Roman" panose="02020603050405020304" pitchFamily="18" charset="0"/>
                <a:ea typeface="SimSun" panose="02010600030101010101" pitchFamily="2" charset="-122"/>
              </a:rPr>
              <a:t>NDVI generation</a:t>
            </a:r>
          </a:p>
          <a:p>
            <a:pPr marL="285750" marR="0" lvl="0" indent="-285750" algn="l">
              <a:buFont typeface="Arial" panose="020B0604020202020204" pitchFamily="34" charset="0"/>
              <a:buChar char="•"/>
            </a:pPr>
            <a:r>
              <a:rPr lang="en-US" sz="1000" dirty="0">
                <a:effectLst/>
                <a:latin typeface="Times New Roman" panose="02020603050405020304" pitchFamily="18" charset="0"/>
                <a:ea typeface="SimSun" panose="02010600030101010101" pitchFamily="2" charset="-122"/>
              </a:rPr>
              <a:t>Zig-zag scanning Infection detection</a:t>
            </a:r>
            <a:endParaRPr lang="ar-SA" sz="1000" dirty="0"/>
          </a:p>
        </p:txBody>
      </p:sp>
      <p:sp>
        <p:nvSpPr>
          <p:cNvPr id="9" name="TextBox 8">
            <a:extLst>
              <a:ext uri="{FF2B5EF4-FFF2-40B4-BE49-F238E27FC236}">
                <a16:creationId xmlns:a16="http://schemas.microsoft.com/office/drawing/2014/main" id="{30461BDB-50E1-27FA-27F8-572018B2E82C}"/>
              </a:ext>
            </a:extLst>
          </p:cNvPr>
          <p:cNvSpPr txBox="1"/>
          <p:nvPr/>
        </p:nvSpPr>
        <p:spPr>
          <a:xfrm>
            <a:off x="307941" y="1783954"/>
            <a:ext cx="3021106" cy="1261884"/>
          </a:xfrm>
          <a:prstGeom prst="rect">
            <a:avLst/>
          </a:prstGeom>
          <a:noFill/>
        </p:spPr>
        <p:txBody>
          <a:bodyPr wrap="square">
            <a:spAutoFit/>
          </a:bodyPr>
          <a:lstStyle/>
          <a:p>
            <a:pPr marR="0" lvl="0" algn="just" rtl="0"/>
            <a:r>
              <a:rPr lang="en-US" sz="1200" b="1" dirty="0">
                <a:effectLst/>
                <a:latin typeface="Times New Roman" panose="02020603050405020304" pitchFamily="18" charset="0"/>
                <a:ea typeface="SimSun" panose="02010600030101010101" pitchFamily="2" charset="-122"/>
              </a:rPr>
              <a:t>Hardware</a:t>
            </a:r>
            <a:r>
              <a:rPr lang="en-US" b="1" dirty="0">
                <a:latin typeface="Times New Roman" panose="02020603050405020304" pitchFamily="18" charset="0"/>
                <a:ea typeface="SimSun" panose="02010600030101010101" pitchFamily="2" charset="-122"/>
              </a:rPr>
              <a:t> </a:t>
            </a:r>
            <a:r>
              <a:rPr lang="en-US" sz="1200" b="1" dirty="0">
                <a:latin typeface="Times New Roman" panose="02020603050405020304" pitchFamily="18" charset="0"/>
                <a:ea typeface="SimSun" panose="02010600030101010101" pitchFamily="2" charset="-122"/>
              </a:rPr>
              <a:t>:</a:t>
            </a:r>
          </a:p>
          <a:p>
            <a:pPr marR="0" lvl="0" algn="just" rtl="0"/>
            <a:r>
              <a:rPr lang="en-US" b="1" dirty="0">
                <a:latin typeface="Times New Roman" panose="02020603050405020304" pitchFamily="18" charset="0"/>
                <a:ea typeface="SimSun" panose="02010600030101010101" pitchFamily="2" charset="-122"/>
              </a:rPr>
              <a:t> </a:t>
            </a:r>
            <a:endParaRPr lang="en-US" sz="1800" b="1" dirty="0">
              <a:effectLst/>
              <a:latin typeface="Times New Roman" panose="02020603050405020304" pitchFamily="18" charset="0"/>
              <a:ea typeface="SimSun" panose="02010600030101010101" pitchFamily="2" charset="-122"/>
            </a:endParaRPr>
          </a:p>
          <a:p>
            <a:pPr marL="342900" marR="0" lvl="0" indent="-342900" algn="just" rtl="0">
              <a:buFont typeface="Symbol" panose="05050102010706020507" pitchFamily="18" charset="2"/>
              <a:buChar char=""/>
            </a:pPr>
            <a:r>
              <a:rPr lang="en-US" sz="1000" dirty="0">
                <a:effectLst/>
                <a:latin typeface="Times New Roman" panose="02020603050405020304" pitchFamily="18" charset="0"/>
                <a:ea typeface="SimSun" panose="02010600030101010101" pitchFamily="2" charset="-122"/>
              </a:rPr>
              <a:t>Laptop or pc </a:t>
            </a:r>
          </a:p>
          <a:p>
            <a:pPr marL="342900" marR="0" lvl="0" indent="-342900" algn="just">
              <a:buFont typeface="Symbol" panose="05050102010706020507" pitchFamily="18" charset="2"/>
              <a:buChar char=""/>
            </a:pPr>
            <a:r>
              <a:rPr lang="en-US" sz="1000" dirty="0">
                <a:effectLst/>
                <a:latin typeface="Times New Roman" panose="02020603050405020304" pitchFamily="18" charset="0"/>
                <a:ea typeface="SimSun" panose="02010600030101010101" pitchFamily="2" charset="-122"/>
              </a:rPr>
              <a:t>Intel Core i5 and above </a:t>
            </a:r>
          </a:p>
          <a:p>
            <a:pPr marL="342900" marR="0" lvl="0" indent="-342900" algn="just">
              <a:buFont typeface="Symbol" panose="05050102010706020507" pitchFamily="18" charset="2"/>
              <a:buChar char=""/>
            </a:pPr>
            <a:r>
              <a:rPr lang="en-US" sz="1000" dirty="0">
                <a:effectLst/>
                <a:latin typeface="Times New Roman" panose="02020603050405020304" pitchFamily="18" charset="0"/>
                <a:ea typeface="SimSun" panose="02010600030101010101" pitchFamily="2" charset="-122"/>
              </a:rPr>
              <a:t>8 GB RAM and above </a:t>
            </a:r>
          </a:p>
          <a:p>
            <a:pPr marL="342900" marR="0" lvl="0" indent="-342900" algn="just">
              <a:buFont typeface="Symbol" panose="05050102010706020507" pitchFamily="18" charset="2"/>
              <a:buChar char=""/>
            </a:pPr>
            <a:r>
              <a:rPr lang="en-US" sz="1000" dirty="0">
                <a:effectLst/>
                <a:latin typeface="Times New Roman" panose="02020603050405020304" pitchFamily="18" charset="0"/>
                <a:ea typeface="SimSun" panose="02010600030101010101" pitchFamily="2" charset="-122"/>
              </a:rPr>
              <a:t>Any operating system can be used</a:t>
            </a:r>
          </a:p>
        </p:txBody>
      </p:sp>
    </p:spTree>
    <p:extLst>
      <p:ext uri="{BB962C8B-B14F-4D97-AF65-F5344CB8AC3E}">
        <p14:creationId xmlns:p14="http://schemas.microsoft.com/office/powerpoint/2010/main" val="66070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990</TotalTime>
  <Words>622</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Calisto MT</vt:lpstr>
      <vt:lpstr>Cambria</vt:lpstr>
      <vt:lpstr>Inter</vt:lpstr>
      <vt:lpstr>Lucida Sans Unicode</vt:lpstr>
      <vt:lpstr>Symbol</vt:lpstr>
      <vt:lpstr>Times New Roman</vt:lpstr>
      <vt:lpstr>Office Theme</vt:lpstr>
      <vt:lpstr>Kingdom of Saudi Arabia King Faisal University  College of computer sciences &amp; Information technology Course name : Mobile and Wireless Networks Project Title : Drone-to-Drone Collaboration for Agricultural Surveillance  Instructor : Dr. Abdullah Albuali Year : 2025 – 2026      </vt:lpstr>
      <vt:lpstr>Drone-to-Drone Collaboration for Agricultural Surveillance</vt:lpstr>
      <vt:lpstr>Introduction</vt:lpstr>
      <vt:lpstr>Background </vt:lpstr>
      <vt:lpstr> </vt:lpstr>
      <vt:lpstr>Methodology</vt:lpstr>
      <vt:lpstr>Challenges </vt:lpstr>
      <vt:lpstr>Experimentations &amp; Results  </vt:lpstr>
      <vt:lpstr> </vt:lpstr>
      <vt:lpstr>PowerPoint Presentation</vt:lpstr>
      <vt:lpstr> </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Kingdom of Saudi Arabia Ministry of Education  King Faisal University  College of computer sciences &amp; Information technology Course name : Technical Reports Sec : 4  Malware technical report</dc:title>
  <dc:creator>Sr. aeyad73</dc:creator>
  <cp:lastModifiedBy>كميت محمد بن سعيد الشمالي</cp:lastModifiedBy>
  <cp:revision>25</cp:revision>
  <dcterms:created xsi:type="dcterms:W3CDTF">2023-12-10T19:46:03Z</dcterms:created>
  <dcterms:modified xsi:type="dcterms:W3CDTF">2025-12-24T11:01:08Z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2023-12-10T00:00:00Z</vt:filetime>
  </property>
  <property fmtid="{D5CDD505-2E9C-101B-9397-08002B2CF9AE}" pid="3" name="LastSaved">
    <vt:filetime>2023-12-10T00:00:00Z</vt:filetime>
  </property>
  <property fmtid="{D5CDD505-2E9C-101B-9397-08002B2CF9AE}" pid="4" name="Producer">
    <vt:lpwstr>GPL Ghostscript 10.02.0</vt:lpwstr>
  </property>
</Properties>
</file>